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8"/>
  </p:notesMasterIdLst>
  <p:handoutMasterIdLst>
    <p:handoutMasterId r:id="rId99"/>
  </p:handoutMasterIdLst>
  <p:sldIdLst>
    <p:sldId id="601" r:id="rId2"/>
    <p:sldId id="586" r:id="rId3"/>
    <p:sldId id="620" r:id="rId4"/>
    <p:sldId id="568" r:id="rId5"/>
    <p:sldId id="588" r:id="rId6"/>
    <p:sldId id="467" r:id="rId7"/>
    <p:sldId id="468" r:id="rId8"/>
    <p:sldId id="469" r:id="rId9"/>
    <p:sldId id="470" r:id="rId10"/>
    <p:sldId id="471" r:id="rId11"/>
    <p:sldId id="472" r:id="rId12"/>
    <p:sldId id="473" r:id="rId13"/>
    <p:sldId id="474" r:id="rId14"/>
    <p:sldId id="475" r:id="rId15"/>
    <p:sldId id="476" r:id="rId16"/>
    <p:sldId id="477" r:id="rId17"/>
    <p:sldId id="478" r:id="rId18"/>
    <p:sldId id="479" r:id="rId19"/>
    <p:sldId id="480" r:id="rId20"/>
    <p:sldId id="481" r:id="rId21"/>
    <p:sldId id="482" r:id="rId22"/>
    <p:sldId id="484" r:id="rId23"/>
    <p:sldId id="485" r:id="rId24"/>
    <p:sldId id="486" r:id="rId25"/>
    <p:sldId id="487" r:id="rId26"/>
    <p:sldId id="488" r:id="rId27"/>
    <p:sldId id="489" r:id="rId28"/>
    <p:sldId id="491" r:id="rId29"/>
    <p:sldId id="492" r:id="rId30"/>
    <p:sldId id="493" r:id="rId31"/>
    <p:sldId id="494" r:id="rId32"/>
    <p:sldId id="495" r:id="rId33"/>
    <p:sldId id="497" r:id="rId34"/>
    <p:sldId id="498" r:id="rId35"/>
    <p:sldId id="499" r:id="rId36"/>
    <p:sldId id="500" r:id="rId37"/>
    <p:sldId id="501" r:id="rId38"/>
    <p:sldId id="503" r:id="rId39"/>
    <p:sldId id="504" r:id="rId40"/>
    <p:sldId id="505" r:id="rId41"/>
    <p:sldId id="506" r:id="rId42"/>
    <p:sldId id="507" r:id="rId43"/>
    <p:sldId id="508" r:id="rId44"/>
    <p:sldId id="509" r:id="rId45"/>
    <p:sldId id="510" r:id="rId46"/>
    <p:sldId id="511" r:id="rId47"/>
    <p:sldId id="512" r:id="rId48"/>
    <p:sldId id="514" r:id="rId49"/>
    <p:sldId id="614" r:id="rId50"/>
    <p:sldId id="615" r:id="rId51"/>
    <p:sldId id="616" r:id="rId52"/>
    <p:sldId id="524" r:id="rId53"/>
    <p:sldId id="525" r:id="rId54"/>
    <p:sldId id="526" r:id="rId55"/>
    <p:sldId id="527" r:id="rId56"/>
    <p:sldId id="520" r:id="rId57"/>
    <p:sldId id="521" r:id="rId58"/>
    <p:sldId id="522" r:id="rId59"/>
    <p:sldId id="523" r:id="rId60"/>
    <p:sldId id="529" r:id="rId61"/>
    <p:sldId id="534" r:id="rId62"/>
    <p:sldId id="535" r:id="rId63"/>
    <p:sldId id="536" r:id="rId64"/>
    <p:sldId id="537" r:id="rId65"/>
    <p:sldId id="538" r:id="rId66"/>
    <p:sldId id="539" r:id="rId67"/>
    <p:sldId id="540" r:id="rId68"/>
    <p:sldId id="541" r:id="rId69"/>
    <p:sldId id="542" r:id="rId70"/>
    <p:sldId id="617" r:id="rId71"/>
    <p:sldId id="618" r:id="rId72"/>
    <p:sldId id="619" r:id="rId73"/>
    <p:sldId id="589" r:id="rId74"/>
    <p:sldId id="597" r:id="rId75"/>
    <p:sldId id="598" r:id="rId76"/>
    <p:sldId id="560" r:id="rId77"/>
    <p:sldId id="561" r:id="rId78"/>
    <p:sldId id="562" r:id="rId79"/>
    <p:sldId id="563" r:id="rId80"/>
    <p:sldId id="545" r:id="rId81"/>
    <p:sldId id="547" r:id="rId82"/>
    <p:sldId id="548" r:id="rId83"/>
    <p:sldId id="554" r:id="rId84"/>
    <p:sldId id="555" r:id="rId85"/>
    <p:sldId id="602" r:id="rId86"/>
    <p:sldId id="613" r:id="rId87"/>
    <p:sldId id="603" r:id="rId88"/>
    <p:sldId id="604" r:id="rId89"/>
    <p:sldId id="605" r:id="rId90"/>
    <p:sldId id="606" r:id="rId91"/>
    <p:sldId id="607" r:id="rId92"/>
    <p:sldId id="608" r:id="rId93"/>
    <p:sldId id="609" r:id="rId94"/>
    <p:sldId id="610" r:id="rId95"/>
    <p:sldId id="611" r:id="rId96"/>
    <p:sldId id="612" r:id="rId97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20"/>
    <p:restoredTop sz="94660"/>
  </p:normalViewPr>
  <p:slideViewPr>
    <p:cSldViewPr>
      <p:cViewPr varScale="1">
        <p:scale>
          <a:sx n="56" d="100"/>
          <a:sy n="56" d="100"/>
        </p:scale>
        <p:origin x="1008" y="5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9" d="100"/>
        <a:sy n="69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handoutMaster" Target="handoutMasters/handoutMaster1.xml"/><Relationship Id="rId10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vid Belanger" userId="1196c6d2e2e9fdee" providerId="LiveId" clId="{EC4E8BDD-4DBB-447C-B00A-07470815FBF5}"/>
    <pc:docChg chg="custSel delSld modSld">
      <pc:chgData name="David Belanger" userId="1196c6d2e2e9fdee" providerId="LiveId" clId="{EC4E8BDD-4DBB-447C-B00A-07470815FBF5}" dt="2019-03-26T23:55:23.758" v="116"/>
      <pc:docMkLst>
        <pc:docMk/>
      </pc:docMkLst>
      <pc:sldChg chg="modTransition">
        <pc:chgData name="David Belanger" userId="1196c6d2e2e9fdee" providerId="LiveId" clId="{EC4E8BDD-4DBB-447C-B00A-07470815FBF5}" dt="2019-03-26T23:55:23.758" v="116"/>
        <pc:sldMkLst>
          <pc:docMk/>
          <pc:sldMk cId="151017082" sldId="520"/>
        </pc:sldMkLst>
      </pc:sldChg>
      <pc:sldChg chg="modTransition">
        <pc:chgData name="David Belanger" userId="1196c6d2e2e9fdee" providerId="LiveId" clId="{EC4E8BDD-4DBB-447C-B00A-07470815FBF5}" dt="2019-03-26T23:55:23.758" v="116"/>
        <pc:sldMkLst>
          <pc:docMk/>
          <pc:sldMk cId="2444008441" sldId="521"/>
        </pc:sldMkLst>
      </pc:sldChg>
      <pc:sldChg chg="modTransition">
        <pc:chgData name="David Belanger" userId="1196c6d2e2e9fdee" providerId="LiveId" clId="{EC4E8BDD-4DBB-447C-B00A-07470815FBF5}" dt="2019-03-26T23:55:23.758" v="116"/>
        <pc:sldMkLst>
          <pc:docMk/>
          <pc:sldMk cId="249120203" sldId="522"/>
        </pc:sldMkLst>
      </pc:sldChg>
      <pc:sldChg chg="modTransition">
        <pc:chgData name="David Belanger" userId="1196c6d2e2e9fdee" providerId="LiveId" clId="{EC4E8BDD-4DBB-447C-B00A-07470815FBF5}" dt="2019-03-26T23:55:23.758" v="116"/>
        <pc:sldMkLst>
          <pc:docMk/>
          <pc:sldMk cId="2289427297" sldId="523"/>
        </pc:sldMkLst>
      </pc:sldChg>
      <pc:sldChg chg="modTransition">
        <pc:chgData name="David Belanger" userId="1196c6d2e2e9fdee" providerId="LiveId" clId="{EC4E8BDD-4DBB-447C-B00A-07470815FBF5}" dt="2019-03-26T23:55:23.758" v="116"/>
        <pc:sldMkLst>
          <pc:docMk/>
          <pc:sldMk cId="1974014061" sldId="525"/>
        </pc:sldMkLst>
      </pc:sldChg>
      <pc:sldChg chg="modTransition">
        <pc:chgData name="David Belanger" userId="1196c6d2e2e9fdee" providerId="LiveId" clId="{EC4E8BDD-4DBB-447C-B00A-07470815FBF5}" dt="2019-03-26T23:55:23.758" v="116"/>
        <pc:sldMkLst>
          <pc:docMk/>
          <pc:sldMk cId="1040974746" sldId="526"/>
        </pc:sldMkLst>
      </pc:sldChg>
      <pc:sldChg chg="modTransition">
        <pc:chgData name="David Belanger" userId="1196c6d2e2e9fdee" providerId="LiveId" clId="{EC4E8BDD-4DBB-447C-B00A-07470815FBF5}" dt="2019-03-26T23:55:23.758" v="116"/>
        <pc:sldMkLst>
          <pc:docMk/>
          <pc:sldMk cId="771698168" sldId="527"/>
        </pc:sldMkLst>
      </pc:sldChg>
      <pc:sldChg chg="modSp">
        <pc:chgData name="David Belanger" userId="1196c6d2e2e9fdee" providerId="LiveId" clId="{EC4E8BDD-4DBB-447C-B00A-07470815FBF5}" dt="2019-03-26T18:54:13.756" v="114" actId="20577"/>
        <pc:sldMkLst>
          <pc:docMk/>
          <pc:sldMk cId="3454445867" sldId="586"/>
        </pc:sldMkLst>
        <pc:spChg chg="mod">
          <ac:chgData name="David Belanger" userId="1196c6d2e2e9fdee" providerId="LiveId" clId="{EC4E8BDD-4DBB-447C-B00A-07470815FBF5}" dt="2019-03-26T18:54:13.756" v="114" actId="20577"/>
          <ac:spMkLst>
            <pc:docMk/>
            <pc:sldMk cId="3454445867" sldId="586"/>
            <ac:spMk id="3" creationId="{00000000-0000-0000-0000-000000000000}"/>
          </ac:spMkLst>
        </pc:spChg>
      </pc:sldChg>
      <pc:sldChg chg="del">
        <pc:chgData name="David Belanger" userId="1196c6d2e2e9fdee" providerId="LiveId" clId="{EC4E8BDD-4DBB-447C-B00A-07470815FBF5}" dt="2019-03-26T22:07:04.639" v="115" actId="2696"/>
        <pc:sldMkLst>
          <pc:docMk/>
          <pc:sldMk cId="1464012112" sldId="599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2" y="2"/>
            <a:ext cx="3169921" cy="480060"/>
          </a:xfrm>
          <a:prstGeom prst="rect">
            <a:avLst/>
          </a:prstGeom>
        </p:spPr>
        <p:txBody>
          <a:bodyPr vert="horz" lIns="97234" tIns="48618" rIns="97234" bIns="48618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9" y="2"/>
            <a:ext cx="3169921" cy="480060"/>
          </a:xfrm>
          <a:prstGeom prst="rect">
            <a:avLst/>
          </a:prstGeom>
        </p:spPr>
        <p:txBody>
          <a:bodyPr vert="horz" lIns="97234" tIns="48618" rIns="97234" bIns="48618" rtlCol="0"/>
          <a:lstStyle>
            <a:lvl1pPr algn="r">
              <a:defRPr sz="1200"/>
            </a:lvl1pPr>
          </a:lstStyle>
          <a:p>
            <a:fld id="{349D5D3F-F024-473C-AFCD-E59B4952D7DB}" type="datetimeFigureOut">
              <a:rPr lang="en-US" smtClean="0"/>
              <a:t>3/24/2019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2" y="9119474"/>
            <a:ext cx="3169921" cy="480060"/>
          </a:xfrm>
          <a:prstGeom prst="rect">
            <a:avLst/>
          </a:prstGeom>
        </p:spPr>
        <p:txBody>
          <a:bodyPr vert="horz" lIns="97234" tIns="48618" rIns="97234" bIns="48618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9" y="9119474"/>
            <a:ext cx="3169921" cy="480060"/>
          </a:xfrm>
          <a:prstGeom prst="rect">
            <a:avLst/>
          </a:prstGeom>
        </p:spPr>
        <p:txBody>
          <a:bodyPr vert="horz" lIns="97234" tIns="48618" rIns="97234" bIns="48618" rtlCol="0" anchor="b"/>
          <a:lstStyle>
            <a:lvl1pPr algn="r">
              <a:defRPr sz="1200"/>
            </a:lvl1pPr>
          </a:lstStyle>
          <a:p>
            <a:fld id="{B06C1655-EFB6-4C60-928F-89BACAB6B8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98444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2" y="2"/>
            <a:ext cx="3169921" cy="480060"/>
          </a:xfrm>
          <a:prstGeom prst="rect">
            <a:avLst/>
          </a:prstGeom>
        </p:spPr>
        <p:txBody>
          <a:bodyPr vert="horz" lIns="97234" tIns="48618" rIns="97234" bIns="48618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9" y="2"/>
            <a:ext cx="3169921" cy="480060"/>
          </a:xfrm>
          <a:prstGeom prst="rect">
            <a:avLst/>
          </a:prstGeom>
        </p:spPr>
        <p:txBody>
          <a:bodyPr vert="horz" lIns="97234" tIns="48618" rIns="97234" bIns="48618" rtlCol="0"/>
          <a:lstStyle>
            <a:lvl1pPr algn="r">
              <a:defRPr sz="1200"/>
            </a:lvl1pPr>
          </a:lstStyle>
          <a:p>
            <a:fld id="{C69BA735-5FEA-4787-9672-30F010B2237F}" type="datetimeFigureOut">
              <a:rPr lang="en-US" smtClean="0"/>
              <a:t>3/24/2019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2313"/>
            <a:ext cx="4802188" cy="36020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7234" tIns="48618" rIns="97234" bIns="48618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1" y="4560573"/>
            <a:ext cx="5852160" cy="4320540"/>
          </a:xfrm>
          <a:prstGeom prst="rect">
            <a:avLst/>
          </a:prstGeom>
        </p:spPr>
        <p:txBody>
          <a:bodyPr vert="horz" lIns="97234" tIns="48618" rIns="97234" bIns="48618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2" y="9119474"/>
            <a:ext cx="3169921" cy="480060"/>
          </a:xfrm>
          <a:prstGeom prst="rect">
            <a:avLst/>
          </a:prstGeom>
        </p:spPr>
        <p:txBody>
          <a:bodyPr vert="horz" lIns="97234" tIns="48618" rIns="97234" bIns="48618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9" y="9119474"/>
            <a:ext cx="3169921" cy="480060"/>
          </a:xfrm>
          <a:prstGeom prst="rect">
            <a:avLst/>
          </a:prstGeom>
        </p:spPr>
        <p:txBody>
          <a:bodyPr vert="horz" lIns="97234" tIns="48618" rIns="97234" bIns="48618" rtlCol="0" anchor="b"/>
          <a:lstStyle>
            <a:lvl1pPr algn="r">
              <a:defRPr sz="1200"/>
            </a:lvl1pPr>
          </a:lstStyle>
          <a:p>
            <a:fld id="{8A707794-E621-4150-8B32-62C6BEA2FA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8153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6963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dirty="0">
              <a:latin typeface="Calibri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4143591" y="9119474"/>
            <a:ext cx="3169921" cy="480060"/>
          </a:xfrm>
          <a:prstGeom prst="rect">
            <a:avLst/>
          </a:prstGeom>
        </p:spPr>
        <p:txBody>
          <a:bodyPr lIns="96914" tIns="48457" rIns="96914" bIns="48457"/>
          <a:lstStyle/>
          <a:p>
            <a:pPr>
              <a:defRPr/>
            </a:pPr>
            <a:fld id="{1F65394D-1D49-6C4A-9D2A-889B1288060C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  <p:pic>
        <p:nvPicPr>
          <p:cNvPr id="6963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2550" y="2917032"/>
            <a:ext cx="3706706" cy="28070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708651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6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39488004" indent="-39012047">
              <a:defRPr sz="26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>
              <a:defRPr sz="26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>
              <a:defRPr sz="26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>
              <a:defRPr sz="26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475959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951917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1427874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1903832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fld id="{99EF4A61-CEEC-4E97-9951-221269DCDE83}" type="slidenum">
              <a:rPr lang="en-US" altLang="en-US" sz="1200"/>
              <a:pPr/>
              <a:t>34</a:t>
            </a:fld>
            <a:endParaRPr lang="en-US" altLang="en-US" sz="1200"/>
          </a:p>
        </p:txBody>
      </p:sp>
      <p:sp>
        <p:nvSpPr>
          <p:cNvPr id="32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nb-NO" altLang="en-US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74642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6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39488004" indent="-39012047">
              <a:defRPr sz="26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>
              <a:defRPr sz="26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>
              <a:defRPr sz="26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>
              <a:defRPr sz="26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475959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951917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1427874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1903832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fld id="{A452AD02-0E15-4CD9-8F06-FFD7B9D9F27B}" type="slidenum">
              <a:rPr lang="en-US" altLang="en-US" sz="1200"/>
              <a:pPr/>
              <a:t>35</a:t>
            </a:fld>
            <a:endParaRPr lang="en-US" altLang="en-US" sz="1200"/>
          </a:p>
        </p:txBody>
      </p:sp>
      <p:sp>
        <p:nvSpPr>
          <p:cNvPr id="34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nb-NO" altLang="en-US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6949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6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39488004" indent="-39012047">
              <a:defRPr sz="26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>
              <a:defRPr sz="26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>
              <a:defRPr sz="26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>
              <a:defRPr sz="26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475959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951917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1427874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1903832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fld id="{D4D9B939-9829-4B91-959A-CB955426E7B8}" type="slidenum">
              <a:rPr lang="en-US" altLang="en-US" sz="1200"/>
              <a:pPr/>
              <a:t>37</a:t>
            </a:fld>
            <a:endParaRPr lang="en-US" altLang="en-US" sz="1200"/>
          </a:p>
        </p:txBody>
      </p:sp>
      <p:sp>
        <p:nvSpPr>
          <p:cNvPr id="419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9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nb-NO" altLang="en-US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67956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6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39488004" indent="-39012047">
              <a:defRPr sz="26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>
              <a:defRPr sz="26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>
              <a:defRPr sz="26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>
              <a:defRPr sz="26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475959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951917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1427874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1903832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fld id="{0ECD7BA1-B1D6-42C7-979F-BE153BEA73F9}" type="slidenum">
              <a:rPr lang="en-US" altLang="en-US" sz="1200"/>
              <a:pPr/>
              <a:t>38</a:t>
            </a:fld>
            <a:endParaRPr lang="en-US" altLang="en-US" sz="1200"/>
          </a:p>
        </p:txBody>
      </p:sp>
      <p:sp>
        <p:nvSpPr>
          <p:cNvPr id="501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nb-NO" altLang="en-US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77476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6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39488004" indent="-39012047">
              <a:defRPr sz="26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>
              <a:defRPr sz="26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>
              <a:defRPr sz="26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>
              <a:defRPr sz="26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475959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951917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1427874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1903832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fld id="{2FB14F10-243A-44AF-AACA-ADBBDE6FE8A7}" type="slidenum">
              <a:rPr lang="en-US" altLang="en-US" sz="1200"/>
              <a:pPr/>
              <a:t>39</a:t>
            </a:fld>
            <a:endParaRPr lang="en-US" altLang="en-US" sz="1200"/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nb-NO" altLang="en-US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85441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6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39488004" indent="-39012047">
              <a:defRPr sz="26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>
              <a:defRPr sz="26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>
              <a:defRPr sz="26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>
              <a:defRPr sz="26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475959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951917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1427874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1903832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fld id="{6F113F0D-0B5F-4138-A3AF-DD6C693E7933}" type="slidenum">
              <a:rPr lang="en-US" altLang="en-US" sz="1200"/>
              <a:pPr/>
              <a:t>40</a:t>
            </a:fld>
            <a:endParaRPr lang="en-US" altLang="en-US" sz="1200"/>
          </a:p>
        </p:txBody>
      </p:sp>
      <p:sp>
        <p:nvSpPr>
          <p:cNvPr id="54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nb-NO" altLang="en-US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97188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6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39488004" indent="-39012047">
              <a:defRPr sz="26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>
              <a:defRPr sz="26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>
              <a:defRPr sz="26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>
              <a:defRPr sz="26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475959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951917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1427874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1903832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fld id="{55DE4666-A9D2-4C76-A764-990FFEB54A94}" type="slidenum">
              <a:rPr lang="en-US" altLang="en-US" sz="1200"/>
              <a:pPr/>
              <a:t>41</a:t>
            </a:fld>
            <a:endParaRPr lang="en-US" altLang="en-US" sz="1200"/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nb-NO" altLang="en-US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41364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6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39488004" indent="-39012047">
              <a:defRPr sz="26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>
              <a:defRPr sz="26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>
              <a:defRPr sz="26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>
              <a:defRPr sz="26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475959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951917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1427874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1903832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fld id="{6EC21735-3D04-4FAF-A75D-B34A922EE92D}" type="slidenum">
              <a:rPr lang="en-US" altLang="en-US" sz="1200"/>
              <a:pPr/>
              <a:t>42</a:t>
            </a:fld>
            <a:endParaRPr lang="en-US" altLang="en-US" sz="1200"/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nb-NO" altLang="en-US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861943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6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39488004" indent="-39012047">
              <a:defRPr sz="26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>
              <a:defRPr sz="26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>
              <a:defRPr sz="26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>
              <a:defRPr sz="26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475959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951917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1427874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1903832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fld id="{807B3892-EBD1-41FB-8CB6-6E4338B4C044}" type="slidenum">
              <a:rPr lang="en-US" altLang="en-US" sz="1200"/>
              <a:pPr/>
              <a:t>43</a:t>
            </a:fld>
            <a:endParaRPr lang="en-US" altLang="en-US" sz="1200"/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nb-NO" altLang="en-US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072002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6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39488004" indent="-39012047">
              <a:defRPr sz="26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>
              <a:defRPr sz="26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>
              <a:defRPr sz="26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>
              <a:defRPr sz="26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475959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951917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1427874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1903832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fld id="{82E27CCB-52E1-46F9-B240-2CB221C51FBF}" type="slidenum">
              <a:rPr lang="en-US" altLang="en-US" sz="1200"/>
              <a:pPr/>
              <a:t>44</a:t>
            </a:fld>
            <a:endParaRPr lang="en-US" altLang="en-US" sz="1200"/>
          </a:p>
        </p:txBody>
      </p:sp>
      <p:sp>
        <p:nvSpPr>
          <p:cNvPr id="686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nb-NO" altLang="en-US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5014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5B3ED4D-EED9-4048-8D4C-B53798C65546}" type="slidenum">
              <a:rPr lang="en-US" altLang="en-US"/>
              <a:pPr/>
              <a:t>15</a:t>
            </a:fld>
            <a:endParaRPr lang="en-US" altLang="en-US"/>
          </a:p>
        </p:txBody>
      </p:sp>
      <p:sp>
        <p:nvSpPr>
          <p:cNvPr id="1843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3901170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6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39488004" indent="-39012047">
              <a:defRPr sz="26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>
              <a:defRPr sz="26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>
              <a:defRPr sz="26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>
              <a:defRPr sz="26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475959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951917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1427874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1903832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fld id="{935D8136-BC90-413C-8B18-E0D409D280F8}" type="slidenum">
              <a:rPr lang="en-US" altLang="en-US" sz="1200"/>
              <a:pPr/>
              <a:t>45</a:t>
            </a:fld>
            <a:endParaRPr lang="en-US" altLang="en-US" sz="1200"/>
          </a:p>
        </p:txBody>
      </p:sp>
      <p:sp>
        <p:nvSpPr>
          <p:cNvPr id="706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nb-NO" altLang="en-US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827387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6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39488004" indent="-39012047">
              <a:defRPr sz="26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>
              <a:defRPr sz="26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>
              <a:defRPr sz="26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>
              <a:defRPr sz="26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475959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951917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1427874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1903832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fld id="{7868603B-933B-4A48-B11E-72BE4D1D4509}" type="slidenum">
              <a:rPr lang="en-US" altLang="en-US" sz="1200"/>
              <a:pPr/>
              <a:t>46</a:t>
            </a:fld>
            <a:endParaRPr lang="en-US" altLang="en-US" sz="1200"/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nb-NO" altLang="en-US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918486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6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39488004" indent="-39012047">
              <a:defRPr sz="26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>
              <a:defRPr sz="26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>
              <a:defRPr sz="26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>
              <a:defRPr sz="26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475959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951917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1427874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1903832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fld id="{A4237D98-B0D2-4CA3-9D93-349FF933D539}" type="slidenum">
              <a:rPr lang="en-US" altLang="en-US" sz="1200"/>
              <a:pPr/>
              <a:t>47</a:t>
            </a:fld>
            <a:endParaRPr lang="en-US" altLang="en-US" sz="1200"/>
          </a:p>
        </p:txBody>
      </p:sp>
      <p:sp>
        <p:nvSpPr>
          <p:cNvPr id="74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nb-NO" altLang="en-US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509557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6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39488004" indent="-39012047">
              <a:defRPr sz="26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>
              <a:defRPr sz="26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>
              <a:defRPr sz="26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>
              <a:defRPr sz="26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475959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951917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1427874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1903832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fld id="{7E16E135-975F-48FE-A70E-D6A59626E60F}" type="slidenum">
              <a:rPr lang="en-US" altLang="en-US" sz="1200"/>
              <a:pPr/>
              <a:t>48</a:t>
            </a:fld>
            <a:endParaRPr lang="en-US" altLang="en-US" sz="1200"/>
          </a:p>
        </p:txBody>
      </p:sp>
      <p:sp>
        <p:nvSpPr>
          <p:cNvPr id="808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9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nb-NO" altLang="en-US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219575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031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E6A6A45-F57E-A645-AB40-508FA554991C}" type="slidenum">
              <a:rPr lang="en-US"/>
              <a:pPr/>
              <a:t>55</a:t>
            </a:fld>
            <a:endParaRPr lang="en-US"/>
          </a:p>
        </p:txBody>
      </p:sp>
      <p:sp>
        <p:nvSpPr>
          <p:cNvPr id="1986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86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l-GR"/>
              <a:t>Ο κατάλογος δεν είναι εξαντλητικός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202821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6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85290" indent="-302035">
              <a:defRPr sz="26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208138" indent="-241628">
              <a:defRPr sz="26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91393" indent="-241628">
              <a:defRPr sz="26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174649" indent="-241628">
              <a:defRPr sz="26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657905" indent="-24162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3141160" indent="-24162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624415" indent="-24162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4107670" indent="-24162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fld id="{812ABCC7-475A-484A-B5D0-CFC7F24FEB3E}" type="slidenum">
              <a:rPr lang="en-US" altLang="en-US" sz="1200"/>
              <a:pPr/>
              <a:t>60</a:t>
            </a:fld>
            <a:endParaRPr lang="en-US" altLang="en-US" sz="1200"/>
          </a:p>
        </p:txBody>
      </p:sp>
      <p:sp>
        <p:nvSpPr>
          <p:cNvPr id="162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62820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altLang="en-US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67330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6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85290" indent="-302035">
              <a:defRPr sz="26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208138" indent="-241628">
              <a:defRPr sz="26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91393" indent="-241628">
              <a:defRPr sz="26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174649" indent="-241628">
              <a:defRPr sz="26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657905" indent="-24162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3141160" indent="-24162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624415" indent="-24162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4107670" indent="-24162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fld id="{99656DC2-BE65-465F-86DB-A88E293D21ED}" type="slidenum">
              <a:rPr lang="en-US" altLang="en-US" sz="1200"/>
              <a:pPr/>
              <a:t>61</a:t>
            </a:fld>
            <a:endParaRPr lang="en-US" altLang="en-US" sz="1200"/>
          </a:p>
        </p:txBody>
      </p:sp>
      <p:sp>
        <p:nvSpPr>
          <p:cNvPr id="165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65892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altLang="en-US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464073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6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85290" indent="-302035">
              <a:defRPr sz="26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208138" indent="-241628">
              <a:defRPr sz="26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91393" indent="-241628">
              <a:defRPr sz="26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174649" indent="-241628">
              <a:defRPr sz="26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657905" indent="-24162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3141160" indent="-24162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624415" indent="-24162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4107670" indent="-24162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fld id="{D1B9CC6E-F887-4A0E-945E-A727879870EF}" type="slidenum">
              <a:rPr lang="en-US" altLang="en-US" sz="1200"/>
              <a:pPr/>
              <a:t>62</a:t>
            </a:fld>
            <a:endParaRPr lang="en-US" altLang="en-US" sz="1200"/>
          </a:p>
        </p:txBody>
      </p:sp>
      <p:sp>
        <p:nvSpPr>
          <p:cNvPr id="166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6691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altLang="en-US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744873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6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85290" indent="-302035">
              <a:defRPr sz="26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208138" indent="-241628">
              <a:defRPr sz="26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91393" indent="-241628">
              <a:defRPr sz="26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174649" indent="-241628">
              <a:defRPr sz="26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657905" indent="-24162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3141160" indent="-24162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624415" indent="-24162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4107670" indent="-24162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fld id="{53E500FF-87FF-4378-9CAD-5CCA540D78D0}" type="slidenum">
              <a:rPr lang="en-US" altLang="en-US" sz="1200"/>
              <a:pPr/>
              <a:t>63</a:t>
            </a:fld>
            <a:endParaRPr lang="en-US" altLang="en-US" sz="1200"/>
          </a:p>
        </p:txBody>
      </p:sp>
      <p:sp>
        <p:nvSpPr>
          <p:cNvPr id="167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67940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altLang="en-US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742940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6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85290" indent="-302035">
              <a:defRPr sz="26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208138" indent="-241628">
              <a:defRPr sz="26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91393" indent="-241628">
              <a:defRPr sz="26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174649" indent="-241628">
              <a:defRPr sz="26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657905" indent="-24162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3141160" indent="-24162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624415" indent="-24162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4107670" indent="-24162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fld id="{9430A211-93A7-4009-BD70-F01ADD4C095E}" type="slidenum">
              <a:rPr lang="en-US" altLang="en-US" sz="1200"/>
              <a:pPr/>
              <a:t>64</a:t>
            </a:fld>
            <a:endParaRPr lang="en-US" altLang="en-US" sz="1200"/>
          </a:p>
        </p:txBody>
      </p:sp>
      <p:sp>
        <p:nvSpPr>
          <p:cNvPr id="168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6896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altLang="en-US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03366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8A34222-877D-4972-8C5A-C038E6417837}" type="slidenum">
              <a:rPr lang="en-US" altLang="en-US"/>
              <a:pPr/>
              <a:t>27</a:t>
            </a:fld>
            <a:endParaRPr lang="en-US" altLang="en-US"/>
          </a:p>
        </p:txBody>
      </p:sp>
      <p:sp>
        <p:nvSpPr>
          <p:cNvPr id="141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258888" y="720725"/>
            <a:ext cx="4797425" cy="35988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131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74809" y="4559956"/>
            <a:ext cx="5365586" cy="4321772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lIns="93617" tIns="46809" rIns="93617" bIns="46809"/>
          <a:lstStyle/>
          <a:p>
            <a:r>
              <a:rPr lang="en-US" altLang="en-US"/>
              <a:t>Make query plans bigger</a:t>
            </a:r>
          </a:p>
          <a:p>
            <a:r>
              <a:rPr lang="en-US" altLang="en-US"/>
              <a:t>Applications register CQs</a:t>
            </a:r>
          </a:p>
          <a:p>
            <a:r>
              <a:rPr lang="en-US" altLang="en-US"/>
              <a:t>Users ask CQs and ad-hoc queries</a:t>
            </a:r>
          </a:p>
          <a:p>
            <a:r>
              <a:rPr lang="en-US" altLang="en-US"/>
              <a:t>Admin monitors cq exec, memory alloc, and approx ..</a:t>
            </a:r>
          </a:p>
          <a:p>
            <a:endParaRPr lang="en-US" altLang="en-US"/>
          </a:p>
          <a:p>
            <a:r>
              <a:rPr lang="en-US" altLang="en-US"/>
              <a:t>Streams have to be redrawn </a:t>
            </a:r>
          </a:p>
          <a:p>
            <a:endParaRPr lang="en-US" altLang="en-US"/>
          </a:p>
          <a:p>
            <a:r>
              <a:rPr lang="en-US" altLang="en-US"/>
              <a:t>Disk as a high latency high capacity cache</a:t>
            </a:r>
          </a:p>
          <a:p>
            <a:endParaRPr lang="en-US" altLang="en-US"/>
          </a:p>
          <a:p>
            <a:r>
              <a:rPr lang="en-US" altLang="en-US"/>
              <a:t>Draw clearly: </a:t>
            </a:r>
          </a:p>
          <a:p>
            <a:r>
              <a:rPr lang="en-US" altLang="en-US"/>
              <a:t>  Synopses? Show as memory being used by an operator</a:t>
            </a:r>
          </a:p>
          <a:p>
            <a:r>
              <a:rPr lang="en-US" altLang="en-US"/>
              <a:t>  Queue </a:t>
            </a:r>
          </a:p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4617128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6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85290" indent="-302035">
              <a:defRPr sz="26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208138" indent="-241628">
              <a:defRPr sz="26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91393" indent="-241628">
              <a:defRPr sz="26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174649" indent="-241628">
              <a:defRPr sz="26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657905" indent="-24162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3141160" indent="-24162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624415" indent="-24162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4107670" indent="-24162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fld id="{32DEFFED-7D24-436A-B273-C1ED49E3412A}" type="slidenum">
              <a:rPr lang="en-US" altLang="en-US" sz="1200"/>
              <a:pPr/>
              <a:t>65</a:t>
            </a:fld>
            <a:endParaRPr lang="en-US" altLang="en-US" sz="1200"/>
          </a:p>
        </p:txBody>
      </p:sp>
      <p:sp>
        <p:nvSpPr>
          <p:cNvPr id="1699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6998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altLang="en-US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783643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6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85290" indent="-302035">
              <a:defRPr sz="26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208138" indent="-241628">
              <a:defRPr sz="26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91393" indent="-241628">
              <a:defRPr sz="26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174649" indent="-241628">
              <a:defRPr sz="26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657905" indent="-24162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3141160" indent="-24162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624415" indent="-24162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4107670" indent="-24162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fld id="{57770DFA-F1BB-472F-994E-55019F0504EC}" type="slidenum">
              <a:rPr lang="en-US" altLang="en-US" sz="1200"/>
              <a:pPr/>
              <a:t>66</a:t>
            </a:fld>
            <a:endParaRPr lang="en-US" altLang="en-US" sz="1200"/>
          </a:p>
        </p:txBody>
      </p:sp>
      <p:sp>
        <p:nvSpPr>
          <p:cNvPr id="171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71012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altLang="en-US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300879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6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85290" indent="-302035">
              <a:defRPr sz="26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208138" indent="-241628">
              <a:defRPr sz="26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91393" indent="-241628">
              <a:defRPr sz="26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174649" indent="-241628">
              <a:defRPr sz="26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657905" indent="-24162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3141160" indent="-24162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624415" indent="-24162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4107670" indent="-24162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fld id="{BDF0929E-93C2-4400-A26B-AD49902F104A}" type="slidenum">
              <a:rPr lang="en-US" altLang="en-US" sz="1200"/>
              <a:pPr/>
              <a:t>67</a:t>
            </a:fld>
            <a:endParaRPr lang="en-US" altLang="en-US" sz="1200"/>
          </a:p>
        </p:txBody>
      </p:sp>
      <p:sp>
        <p:nvSpPr>
          <p:cNvPr id="172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7203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altLang="en-US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553670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6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85290" indent="-302035">
              <a:defRPr sz="26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208138" indent="-241628">
              <a:defRPr sz="26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91393" indent="-241628">
              <a:defRPr sz="26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174649" indent="-241628">
              <a:defRPr sz="26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657905" indent="-24162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3141160" indent="-24162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624415" indent="-24162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4107670" indent="-24162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fld id="{55D77083-592C-47C0-A802-EAEDF00D7F03}" type="slidenum">
              <a:rPr lang="en-US" altLang="en-US" sz="1200"/>
              <a:pPr/>
              <a:t>68</a:t>
            </a:fld>
            <a:endParaRPr lang="en-US" altLang="en-US" sz="1200"/>
          </a:p>
        </p:txBody>
      </p:sp>
      <p:sp>
        <p:nvSpPr>
          <p:cNvPr id="1730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73060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altLang="en-US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719291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6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85290" indent="-302035">
              <a:defRPr sz="26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208138" indent="-241628">
              <a:defRPr sz="26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91393" indent="-241628">
              <a:defRPr sz="26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174649" indent="-241628">
              <a:defRPr sz="26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657905" indent="-24162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3141160" indent="-24162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624415" indent="-24162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4107670" indent="-241628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fld id="{5464A1FE-D676-4DB2-9346-EAFD92DC9ED7}" type="slidenum">
              <a:rPr lang="en-US" altLang="en-US" sz="1200"/>
              <a:pPr/>
              <a:t>69</a:t>
            </a:fld>
            <a:endParaRPr lang="en-US" altLang="en-US" sz="1200"/>
          </a:p>
        </p:txBody>
      </p:sp>
      <p:sp>
        <p:nvSpPr>
          <p:cNvPr id="174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7408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altLang="en-US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23951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6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39488004" indent="-39012047">
              <a:defRPr sz="26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>
              <a:defRPr sz="26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>
              <a:defRPr sz="26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>
              <a:defRPr sz="26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475959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951917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1427874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1903832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fld id="{27579737-F880-4E67-A5BC-A1BD114A2DF5}" type="slidenum">
              <a:rPr lang="en-US" altLang="en-US" sz="1200"/>
              <a:pPr/>
              <a:t>28</a:t>
            </a:fld>
            <a:endParaRPr lang="en-US" altLang="en-US" sz="1200"/>
          </a:p>
        </p:txBody>
      </p:sp>
      <p:sp>
        <p:nvSpPr>
          <p:cNvPr id="16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nb-NO" altLang="en-US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08704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6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39488004" indent="-39012047">
              <a:defRPr sz="26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>
              <a:defRPr sz="26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>
              <a:defRPr sz="26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>
              <a:defRPr sz="26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475959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951917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1427874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1903832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fld id="{CB796AAD-9B87-4FB1-B614-123AED3C3FA8}" type="slidenum">
              <a:rPr lang="en-US" altLang="en-US" sz="1200"/>
              <a:pPr/>
              <a:t>29</a:t>
            </a:fld>
            <a:endParaRPr lang="en-US" altLang="en-US" sz="1200"/>
          </a:p>
        </p:txBody>
      </p:sp>
      <p:sp>
        <p:nvSpPr>
          <p:cNvPr id="20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nb-NO" altLang="en-US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604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6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39488004" indent="-39012047">
              <a:defRPr sz="26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>
              <a:defRPr sz="26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>
              <a:defRPr sz="26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>
              <a:defRPr sz="26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475959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951917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1427874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1903832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fld id="{C358A6DD-6819-4714-A819-0368B8E5A0BE}" type="slidenum">
              <a:rPr lang="en-US" altLang="en-US" sz="1200"/>
              <a:pPr/>
              <a:t>30</a:t>
            </a:fld>
            <a:endParaRPr lang="en-US" altLang="en-US" sz="1200"/>
          </a:p>
        </p:txBody>
      </p:sp>
      <p:sp>
        <p:nvSpPr>
          <p:cNvPr id="22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nb-NO" altLang="en-US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9965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6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39488004" indent="-39012047">
              <a:defRPr sz="26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>
              <a:defRPr sz="26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>
              <a:defRPr sz="26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>
              <a:defRPr sz="26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475959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951917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1427874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1903832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fld id="{AC1E9D75-5A43-4409-AACF-D2C798F54100}" type="slidenum">
              <a:rPr lang="en-US" altLang="en-US" sz="1200"/>
              <a:pPr/>
              <a:t>31</a:t>
            </a:fld>
            <a:endParaRPr lang="en-US" altLang="en-US" sz="1200"/>
          </a:p>
        </p:txBody>
      </p:sp>
      <p:sp>
        <p:nvSpPr>
          <p:cNvPr id="24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nb-NO" altLang="en-US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41324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6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39488004" indent="-39012047">
              <a:defRPr sz="26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>
              <a:defRPr sz="26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>
              <a:defRPr sz="26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>
              <a:defRPr sz="26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475959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951917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1427874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1903832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fld id="{7DD1C963-742B-4A90-9425-91898A0DE27F}" type="slidenum">
              <a:rPr lang="en-US" altLang="en-US" sz="1200"/>
              <a:pPr/>
              <a:t>32</a:t>
            </a:fld>
            <a:endParaRPr lang="en-US" altLang="en-US" sz="1200"/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nb-NO" altLang="en-US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79727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6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39488004" indent="-39012047">
              <a:defRPr sz="26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>
              <a:defRPr sz="26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>
              <a:defRPr sz="26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>
              <a:defRPr sz="26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475959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951917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1427874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1903832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fld id="{DEE913DC-F92A-46F2-A98C-02AF6CF033F2}" type="slidenum">
              <a:rPr lang="en-US" altLang="en-US" sz="1200"/>
              <a:pPr/>
              <a:t>33</a:t>
            </a:fld>
            <a:endParaRPr lang="en-US" altLang="en-US" sz="1200"/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nb-NO" altLang="en-US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80220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DGB 5/2013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A0634-974A-46A7-B268-05D2A189DA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5301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DGB 5/2013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A0634-974A-46A7-B268-05D2A189DA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3694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DGB 5/2013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A0634-974A-46A7-B268-05D2A189DA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559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  <a:lvl2pPr>
              <a:defRPr>
                <a:latin typeface="Arial" pitchFamily="34" charset="0"/>
                <a:cs typeface="Arial" pitchFamily="34" charset="0"/>
              </a:defRPr>
            </a:lvl2pPr>
            <a:lvl3pPr>
              <a:defRPr>
                <a:latin typeface="Arial" pitchFamily="34" charset="0"/>
                <a:cs typeface="Arial" pitchFamily="34" charset="0"/>
              </a:defRPr>
            </a:lvl3pPr>
            <a:lvl4pPr>
              <a:defRPr>
                <a:latin typeface="Arial" pitchFamily="34" charset="0"/>
                <a:cs typeface="Arial" pitchFamily="34" charset="0"/>
              </a:defRPr>
            </a:lvl4pPr>
            <a:lvl5pPr>
              <a:defRPr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DGB 5/2013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A0634-974A-46A7-B268-05D2A189DA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8669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DGB 5/2013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A0634-974A-46A7-B268-05D2A189DA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2523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DGB 5/2013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A0634-974A-46A7-B268-05D2A189DA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6960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DGB 5/2013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A0634-974A-46A7-B268-05D2A189DA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1445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DGB 5/2013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A0634-974A-46A7-B268-05D2A189DA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1681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DGB 5/2013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A0634-974A-46A7-B268-05D2A189DA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2227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DGB 5/2013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A0634-974A-46A7-B268-05D2A189DA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8306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DGB 5/2013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A0634-974A-46A7-B268-05D2A189DA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1575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DGB 5/2013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4A0634-974A-46A7-B268-05D2A189DA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2782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tevens.edu/sit/about/innovation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jpeg"/><Relationship Id="rId5" Type="http://schemas.openxmlformats.org/officeDocument/2006/relationships/hyperlink" Target="http://www.stevens.edu/sit/about/minutes-from-manhattan" TargetMode="External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ethics.acm.org/" TargetMode="External"/><Relationship Id="rId2" Type="http://schemas.openxmlformats.org/officeDocument/2006/relationships/hyperlink" Target="http://citeseerx.ist.psu.edu/viewdoc/download?doi=10.1.1.415.1674&amp;rep=rep1&amp;type=pdf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wmf"/><Relationship Id="rId4" Type="http://schemas.openxmlformats.org/officeDocument/2006/relationships/image" Target="../media/image6.wmf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scottlogic.com/2018/03/22/apache-spark-performance.html" TargetMode="External"/><Relationship Id="rId2" Type="http://schemas.openxmlformats.org/officeDocument/2006/relationships/hyperlink" Target="https://blog.scottlogic.com/2018/07/06/comparing-streaming-frameworks-pt1.html" TargetMode="Externa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blog.scottlogic.com/2017/07/18/bp-big-data.html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blog.andreamostosi.name/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blog.scottlogic.com/2018/07/06/comparing-streaming-frameworks-pt1.html" TargetMode="External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https://kafka.apache.org/intro" TargetMode="External"/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534E3D2-D0EA-9A43-94A0-E47E2B6BBB0B}" type="slidenum">
              <a:rPr lang="en-US" smtClean="0"/>
              <a:t>1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457200" y="3352800"/>
            <a:ext cx="8153400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Big Data Seminar – BIA 678</a:t>
            </a:r>
          </a:p>
          <a:p>
            <a:pPr algn="ctr"/>
            <a:r>
              <a:rPr lang="en-US" sz="3600" b="1" dirty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Data </a:t>
            </a:r>
            <a:r>
              <a:rPr lang="en-US" sz="3600" b="1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Stream Management</a:t>
            </a:r>
            <a:endParaRPr lang="en-US" sz="3600" b="1" dirty="0">
              <a:solidFill>
                <a:srgbClr val="002060"/>
              </a:solidFill>
              <a:latin typeface="Arial" pitchFamily="34" charset="0"/>
              <a:cs typeface="Arial" pitchFamily="34" charset="0"/>
            </a:endParaRPr>
          </a:p>
          <a:p>
            <a:endParaRPr lang="en-US" sz="3200" b="1" dirty="0">
              <a:solidFill>
                <a:srgbClr val="002060"/>
              </a:solidFill>
              <a:latin typeface="Arial" pitchFamily="34" charset="0"/>
              <a:cs typeface="Arial" pitchFamily="34" charset="0"/>
            </a:endParaRPr>
          </a:p>
          <a:p>
            <a:r>
              <a:rPr lang="en-US" sz="2000" b="1" dirty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David Belanger PhD</a:t>
            </a:r>
          </a:p>
          <a:p>
            <a:r>
              <a:rPr lang="en-US" sz="2000" b="1" dirty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Senior Research Fellow – Stevens Institute of Technology</a:t>
            </a:r>
          </a:p>
          <a:p>
            <a:r>
              <a:rPr lang="en-US" sz="2000" b="1" dirty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dbelange@stevens.edu</a:t>
            </a:r>
          </a:p>
        </p:txBody>
      </p:sp>
      <p:pic>
        <p:nvPicPr>
          <p:cNvPr id="3074" name="Picture 2" descr="http://www.stevens.edu/news/sites/default/files/images/banners/home_banner01_1.jpg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999" y="533400"/>
            <a:ext cx="8130619" cy="262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stevens.edu/news/sites/default/files/images/banners/SIT_banners-city08.jpg">
            <a:hlinkClick r:id="rId5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364" y="685800"/>
            <a:ext cx="6637887" cy="214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94712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en-US"/>
              <a:t>st</a:t>
            </a:r>
            <a:r>
              <a:rPr lang="en-US" altLang="en-US">
                <a:solidFill>
                  <a:schemeClr val="folHlink"/>
                </a:solidFill>
              </a:rPr>
              <a:t>anfordst</a:t>
            </a:r>
            <a:r>
              <a:rPr lang="en-US" altLang="en-US"/>
              <a:t>re</a:t>
            </a:r>
            <a:r>
              <a:rPr lang="en-US" altLang="en-US">
                <a:solidFill>
                  <a:schemeClr val="folHlink"/>
                </a:solidFill>
              </a:rPr>
              <a:t>amdat</a:t>
            </a:r>
            <a:r>
              <a:rPr lang="en-US" altLang="en-US"/>
              <a:t>am</a:t>
            </a:r>
            <a:r>
              <a:rPr lang="en-US" altLang="en-US">
                <a:solidFill>
                  <a:schemeClr val="folHlink"/>
                </a:solidFill>
              </a:rPr>
              <a:t>anager</a:t>
            </a:r>
          </a:p>
        </p:txBody>
      </p:sp>
      <p:sp>
        <p:nvSpPr>
          <p:cNvPr id="39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1613B-7E7B-43AC-9D1E-A7D280E3D9C3}" type="slidenum">
              <a:rPr lang="en-US" altLang="en-US"/>
              <a:pPr/>
              <a:t>10</a:t>
            </a:fld>
            <a:endParaRPr lang="en-US" altLang="en-US"/>
          </a:p>
        </p:txBody>
      </p:sp>
      <p:sp>
        <p:nvSpPr>
          <p:cNvPr id="1095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600"/>
              <a:t>New Approach for Data Streams</a:t>
            </a:r>
          </a:p>
        </p:txBody>
      </p:sp>
      <p:sp>
        <p:nvSpPr>
          <p:cNvPr id="109571" name="Text Box 3"/>
          <p:cNvSpPr txBox="1">
            <a:spLocks noChangeArrowheads="1"/>
          </p:cNvSpPr>
          <p:nvPr/>
        </p:nvSpPr>
        <p:spPr bwMode="auto">
          <a:xfrm>
            <a:off x="3657600" y="1371600"/>
            <a:ext cx="2416175" cy="4667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bg2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>
            <a:spAutoFit/>
          </a:bodyPr>
          <a:lstStyle/>
          <a:p>
            <a:r>
              <a:rPr lang="en-US" altLang="en-US">
                <a:effectLst>
                  <a:outerShdw blurRad="38100" dist="38100" dir="2700000" algn="tl">
                    <a:srgbClr val="000000"/>
                  </a:outerShdw>
                </a:effectLst>
              </a:rPr>
              <a:t>User/Application</a:t>
            </a:r>
          </a:p>
        </p:txBody>
      </p:sp>
      <p:grpSp>
        <p:nvGrpSpPr>
          <p:cNvPr id="109572" name="Group 4"/>
          <p:cNvGrpSpPr>
            <a:grpSpLocks/>
          </p:cNvGrpSpPr>
          <p:nvPr/>
        </p:nvGrpSpPr>
        <p:grpSpPr bwMode="auto">
          <a:xfrm>
            <a:off x="1752600" y="1828800"/>
            <a:ext cx="2362200" cy="1676400"/>
            <a:chOff x="1104" y="1152"/>
            <a:chExt cx="1488" cy="1056"/>
          </a:xfrm>
        </p:grpSpPr>
        <p:sp>
          <p:nvSpPr>
            <p:cNvPr id="109573" name="Line 5"/>
            <p:cNvSpPr>
              <a:spLocks noChangeShapeType="1"/>
            </p:cNvSpPr>
            <p:nvPr/>
          </p:nvSpPr>
          <p:spPr bwMode="auto">
            <a:xfrm>
              <a:off x="2592" y="1152"/>
              <a:ext cx="0" cy="105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9574" name="Text Box 6"/>
            <p:cNvSpPr txBox="1">
              <a:spLocks noChangeArrowheads="1"/>
            </p:cNvSpPr>
            <p:nvPr/>
          </p:nvSpPr>
          <p:spPr bwMode="auto">
            <a:xfrm>
              <a:off x="1104" y="1440"/>
              <a:ext cx="145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en-US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Register Query</a:t>
              </a:r>
            </a:p>
          </p:txBody>
        </p:sp>
      </p:grpSp>
      <p:sp>
        <p:nvSpPr>
          <p:cNvPr id="109599" name="Rectangle 31"/>
          <p:cNvSpPr>
            <a:spLocks noChangeArrowheads="1"/>
          </p:cNvSpPr>
          <p:nvPr/>
        </p:nvSpPr>
        <p:spPr bwMode="auto">
          <a:xfrm>
            <a:off x="3581400" y="3505200"/>
            <a:ext cx="2743200" cy="1295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bg2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endParaRPr lang="en-US"/>
          </a:p>
        </p:txBody>
      </p:sp>
      <p:sp>
        <p:nvSpPr>
          <p:cNvPr id="109606" name="Text Box 38"/>
          <p:cNvSpPr txBox="1">
            <a:spLocks noChangeArrowheads="1"/>
          </p:cNvSpPr>
          <p:nvPr/>
        </p:nvSpPr>
        <p:spPr bwMode="auto">
          <a:xfrm>
            <a:off x="3886200" y="3733800"/>
            <a:ext cx="2081213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>
                <a:effectLst>
                  <a:outerShdw blurRad="38100" dist="38100" dir="2700000" algn="tl">
                    <a:srgbClr val="000000"/>
                  </a:outerShdw>
                </a:effectLst>
              </a:rPr>
              <a:t>Stream Query</a:t>
            </a:r>
          </a:p>
          <a:p>
            <a:r>
              <a:rPr lang="en-US" altLang="en-US">
                <a:effectLst>
                  <a:outerShdw blurRad="38100" dist="38100" dir="2700000" algn="tl">
                    <a:srgbClr val="000000"/>
                  </a:outerShdw>
                </a:effectLst>
              </a:rPr>
              <a:t>Processor</a:t>
            </a:r>
          </a:p>
        </p:txBody>
      </p:sp>
      <p:sp>
        <p:nvSpPr>
          <p:cNvPr id="109607" name="AutoShape 39"/>
          <p:cNvSpPr>
            <a:spLocks noChangeArrowheads="1"/>
          </p:cNvSpPr>
          <p:nvPr/>
        </p:nvSpPr>
        <p:spPr bwMode="auto">
          <a:xfrm>
            <a:off x="4114800" y="5029200"/>
            <a:ext cx="1600200" cy="1214438"/>
          </a:xfrm>
          <a:prstGeom prst="can">
            <a:avLst>
              <a:gd name="adj" fmla="val 25000"/>
            </a:avLst>
          </a:prstGeom>
          <a:solidFill>
            <a:schemeClr val="accent1"/>
          </a:solidFill>
          <a:ln w="9525">
            <a:solidFill>
              <a:schemeClr val="bg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9608" name="Line 40"/>
          <p:cNvSpPr>
            <a:spLocks noChangeShapeType="1"/>
          </p:cNvSpPr>
          <p:nvPr/>
        </p:nvSpPr>
        <p:spPr bwMode="auto">
          <a:xfrm>
            <a:off x="4876800" y="4800600"/>
            <a:ext cx="0" cy="38100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09624" name="Group 56"/>
          <p:cNvGrpSpPr>
            <a:grpSpLocks/>
          </p:cNvGrpSpPr>
          <p:nvPr/>
        </p:nvGrpSpPr>
        <p:grpSpPr bwMode="auto">
          <a:xfrm>
            <a:off x="152400" y="3810000"/>
            <a:ext cx="1295400" cy="457200"/>
            <a:chOff x="96" y="2400"/>
            <a:chExt cx="816" cy="288"/>
          </a:xfrm>
        </p:grpSpPr>
        <p:sp>
          <p:nvSpPr>
            <p:cNvPr id="109576" name="Rectangle 8"/>
            <p:cNvSpPr>
              <a:spLocks noChangeArrowheads="1"/>
            </p:cNvSpPr>
            <p:nvPr/>
          </p:nvSpPr>
          <p:spPr bwMode="auto">
            <a:xfrm>
              <a:off x="528" y="2400"/>
              <a:ext cx="192" cy="48"/>
            </a:xfrm>
            <a:prstGeom prst="rect">
              <a:avLst/>
            </a:prstGeom>
            <a:solidFill>
              <a:schemeClr val="tx2"/>
            </a:solidFill>
            <a:ln w="9525">
              <a:solidFill>
                <a:schemeClr val="bg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9577" name="Rectangle 9"/>
            <p:cNvSpPr>
              <a:spLocks noChangeArrowheads="1"/>
            </p:cNvSpPr>
            <p:nvPr/>
          </p:nvSpPr>
          <p:spPr bwMode="auto">
            <a:xfrm>
              <a:off x="720" y="2400"/>
              <a:ext cx="192" cy="48"/>
            </a:xfrm>
            <a:prstGeom prst="rect">
              <a:avLst/>
            </a:prstGeom>
            <a:solidFill>
              <a:schemeClr val="tx2"/>
            </a:solidFill>
            <a:ln w="9525">
              <a:solidFill>
                <a:schemeClr val="bg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9597" name="Rectangle 29"/>
            <p:cNvSpPr>
              <a:spLocks noChangeArrowheads="1"/>
            </p:cNvSpPr>
            <p:nvPr/>
          </p:nvSpPr>
          <p:spPr bwMode="auto">
            <a:xfrm>
              <a:off x="528" y="2640"/>
              <a:ext cx="192" cy="48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chemeClr val="bg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9598" name="Rectangle 30"/>
            <p:cNvSpPr>
              <a:spLocks noChangeArrowheads="1"/>
            </p:cNvSpPr>
            <p:nvPr/>
          </p:nvSpPr>
          <p:spPr bwMode="auto">
            <a:xfrm>
              <a:off x="720" y="2640"/>
              <a:ext cx="192" cy="48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chemeClr val="bg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9601" name="Rectangle 33"/>
            <p:cNvSpPr>
              <a:spLocks noChangeArrowheads="1"/>
            </p:cNvSpPr>
            <p:nvPr/>
          </p:nvSpPr>
          <p:spPr bwMode="auto">
            <a:xfrm>
              <a:off x="96" y="2400"/>
              <a:ext cx="192" cy="48"/>
            </a:xfrm>
            <a:prstGeom prst="rect">
              <a:avLst/>
            </a:prstGeom>
            <a:solidFill>
              <a:schemeClr val="tx2"/>
            </a:solidFill>
            <a:ln w="9525">
              <a:solidFill>
                <a:schemeClr val="bg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9602" name="Rectangle 34"/>
            <p:cNvSpPr>
              <a:spLocks noChangeArrowheads="1"/>
            </p:cNvSpPr>
            <p:nvPr/>
          </p:nvSpPr>
          <p:spPr bwMode="auto">
            <a:xfrm>
              <a:off x="288" y="2400"/>
              <a:ext cx="192" cy="48"/>
            </a:xfrm>
            <a:prstGeom prst="rect">
              <a:avLst/>
            </a:prstGeom>
            <a:solidFill>
              <a:schemeClr val="tx2"/>
            </a:solidFill>
            <a:ln w="9525">
              <a:solidFill>
                <a:schemeClr val="bg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9604" name="Rectangle 36"/>
            <p:cNvSpPr>
              <a:spLocks noChangeArrowheads="1"/>
            </p:cNvSpPr>
            <p:nvPr/>
          </p:nvSpPr>
          <p:spPr bwMode="auto">
            <a:xfrm>
              <a:off x="96" y="2640"/>
              <a:ext cx="192" cy="48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chemeClr val="bg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9605" name="Rectangle 37"/>
            <p:cNvSpPr>
              <a:spLocks noChangeArrowheads="1"/>
            </p:cNvSpPr>
            <p:nvPr/>
          </p:nvSpPr>
          <p:spPr bwMode="auto">
            <a:xfrm>
              <a:off x="288" y="2640"/>
              <a:ext cx="192" cy="48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chemeClr val="bg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09610" name="AutoShape 42"/>
          <p:cNvSpPr>
            <a:spLocks noChangeArrowheads="1"/>
          </p:cNvSpPr>
          <p:nvPr/>
        </p:nvSpPr>
        <p:spPr bwMode="auto">
          <a:xfrm>
            <a:off x="5486400" y="1905000"/>
            <a:ext cx="152400" cy="519113"/>
          </a:xfrm>
          <a:prstGeom prst="upArrow">
            <a:avLst>
              <a:gd name="adj1" fmla="val 50000"/>
              <a:gd name="adj2" fmla="val 85156"/>
            </a:avLst>
          </a:prstGeom>
          <a:solidFill>
            <a:srgbClr val="FF66CC"/>
          </a:solidFill>
          <a:ln w="9525">
            <a:solidFill>
              <a:schemeClr val="bg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09621" name="Group 53"/>
          <p:cNvGrpSpPr>
            <a:grpSpLocks/>
          </p:cNvGrpSpPr>
          <p:nvPr/>
        </p:nvGrpSpPr>
        <p:grpSpPr bwMode="auto">
          <a:xfrm>
            <a:off x="1524000" y="3810000"/>
            <a:ext cx="1981200" cy="457200"/>
            <a:chOff x="960" y="2400"/>
            <a:chExt cx="1248" cy="288"/>
          </a:xfrm>
        </p:grpSpPr>
        <p:sp>
          <p:nvSpPr>
            <p:cNvPr id="109592" name="Rectangle 24"/>
            <p:cNvSpPr>
              <a:spLocks noChangeArrowheads="1"/>
            </p:cNvSpPr>
            <p:nvPr/>
          </p:nvSpPr>
          <p:spPr bwMode="auto">
            <a:xfrm>
              <a:off x="1584" y="2640"/>
              <a:ext cx="192" cy="48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chemeClr val="bg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9579" name="Rectangle 11"/>
            <p:cNvSpPr>
              <a:spLocks noChangeArrowheads="1"/>
            </p:cNvSpPr>
            <p:nvPr/>
          </p:nvSpPr>
          <p:spPr bwMode="auto">
            <a:xfrm>
              <a:off x="960" y="2400"/>
              <a:ext cx="192" cy="48"/>
            </a:xfrm>
            <a:prstGeom prst="rect">
              <a:avLst/>
            </a:prstGeom>
            <a:solidFill>
              <a:schemeClr val="tx2"/>
            </a:solidFill>
            <a:ln w="9525">
              <a:solidFill>
                <a:schemeClr val="bg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9580" name="Rectangle 12"/>
            <p:cNvSpPr>
              <a:spLocks noChangeArrowheads="1"/>
            </p:cNvSpPr>
            <p:nvPr/>
          </p:nvSpPr>
          <p:spPr bwMode="auto">
            <a:xfrm>
              <a:off x="1152" y="2400"/>
              <a:ext cx="192" cy="48"/>
            </a:xfrm>
            <a:prstGeom prst="rect">
              <a:avLst/>
            </a:prstGeom>
            <a:solidFill>
              <a:schemeClr val="tx2"/>
            </a:solidFill>
            <a:ln w="9525">
              <a:solidFill>
                <a:schemeClr val="bg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9582" name="Rectangle 14"/>
            <p:cNvSpPr>
              <a:spLocks noChangeArrowheads="1"/>
            </p:cNvSpPr>
            <p:nvPr/>
          </p:nvSpPr>
          <p:spPr bwMode="auto">
            <a:xfrm>
              <a:off x="1392" y="2400"/>
              <a:ext cx="192" cy="48"/>
            </a:xfrm>
            <a:prstGeom prst="rect">
              <a:avLst/>
            </a:prstGeom>
            <a:solidFill>
              <a:schemeClr val="tx2"/>
            </a:solidFill>
            <a:ln w="9525">
              <a:solidFill>
                <a:schemeClr val="bg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9583" name="Rectangle 15"/>
            <p:cNvSpPr>
              <a:spLocks noChangeArrowheads="1"/>
            </p:cNvSpPr>
            <p:nvPr/>
          </p:nvSpPr>
          <p:spPr bwMode="auto">
            <a:xfrm>
              <a:off x="1584" y="2400"/>
              <a:ext cx="192" cy="48"/>
            </a:xfrm>
            <a:prstGeom prst="rect">
              <a:avLst/>
            </a:prstGeom>
            <a:solidFill>
              <a:schemeClr val="tx2"/>
            </a:solidFill>
            <a:ln w="9525">
              <a:solidFill>
                <a:schemeClr val="bg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9585" name="Rectangle 17"/>
            <p:cNvSpPr>
              <a:spLocks noChangeArrowheads="1"/>
            </p:cNvSpPr>
            <p:nvPr/>
          </p:nvSpPr>
          <p:spPr bwMode="auto">
            <a:xfrm>
              <a:off x="1824" y="2400"/>
              <a:ext cx="192" cy="48"/>
            </a:xfrm>
            <a:prstGeom prst="rect">
              <a:avLst/>
            </a:prstGeom>
            <a:solidFill>
              <a:schemeClr val="tx2"/>
            </a:solidFill>
            <a:ln w="9525">
              <a:solidFill>
                <a:schemeClr val="bg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9586" name="Rectangle 18"/>
            <p:cNvSpPr>
              <a:spLocks noChangeArrowheads="1"/>
            </p:cNvSpPr>
            <p:nvPr/>
          </p:nvSpPr>
          <p:spPr bwMode="auto">
            <a:xfrm>
              <a:off x="2016" y="2400"/>
              <a:ext cx="192" cy="48"/>
            </a:xfrm>
            <a:prstGeom prst="rect">
              <a:avLst/>
            </a:prstGeom>
            <a:solidFill>
              <a:schemeClr val="tx2"/>
            </a:solidFill>
            <a:ln w="9525">
              <a:solidFill>
                <a:schemeClr val="bg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9588" name="Rectangle 20"/>
            <p:cNvSpPr>
              <a:spLocks noChangeArrowheads="1"/>
            </p:cNvSpPr>
            <p:nvPr/>
          </p:nvSpPr>
          <p:spPr bwMode="auto">
            <a:xfrm>
              <a:off x="1824" y="2640"/>
              <a:ext cx="192" cy="48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chemeClr val="bg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9589" name="Rectangle 21"/>
            <p:cNvSpPr>
              <a:spLocks noChangeArrowheads="1"/>
            </p:cNvSpPr>
            <p:nvPr/>
          </p:nvSpPr>
          <p:spPr bwMode="auto">
            <a:xfrm>
              <a:off x="2016" y="2640"/>
              <a:ext cx="192" cy="48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chemeClr val="bg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9591" name="Rectangle 23"/>
            <p:cNvSpPr>
              <a:spLocks noChangeArrowheads="1"/>
            </p:cNvSpPr>
            <p:nvPr/>
          </p:nvSpPr>
          <p:spPr bwMode="auto">
            <a:xfrm>
              <a:off x="1392" y="2640"/>
              <a:ext cx="192" cy="48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chemeClr val="bg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9594" name="Rectangle 26"/>
            <p:cNvSpPr>
              <a:spLocks noChangeArrowheads="1"/>
            </p:cNvSpPr>
            <p:nvPr/>
          </p:nvSpPr>
          <p:spPr bwMode="auto">
            <a:xfrm>
              <a:off x="960" y="2640"/>
              <a:ext cx="192" cy="48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chemeClr val="bg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9595" name="Rectangle 27"/>
            <p:cNvSpPr>
              <a:spLocks noChangeArrowheads="1"/>
            </p:cNvSpPr>
            <p:nvPr/>
          </p:nvSpPr>
          <p:spPr bwMode="auto">
            <a:xfrm>
              <a:off x="1152" y="2640"/>
              <a:ext cx="192" cy="48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chemeClr val="bg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09622" name="Group 54"/>
          <p:cNvGrpSpPr>
            <a:grpSpLocks/>
          </p:cNvGrpSpPr>
          <p:nvPr/>
        </p:nvGrpSpPr>
        <p:grpSpPr bwMode="auto">
          <a:xfrm>
            <a:off x="5486400" y="2438400"/>
            <a:ext cx="1219200" cy="1052513"/>
            <a:chOff x="3456" y="1488"/>
            <a:chExt cx="768" cy="663"/>
          </a:xfrm>
        </p:grpSpPr>
        <p:sp>
          <p:nvSpPr>
            <p:cNvPr id="109609" name="Text Box 41"/>
            <p:cNvSpPr txBox="1">
              <a:spLocks noChangeArrowheads="1"/>
            </p:cNvSpPr>
            <p:nvPr/>
          </p:nvSpPr>
          <p:spPr bwMode="auto">
            <a:xfrm>
              <a:off x="3552" y="1728"/>
              <a:ext cx="67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en-US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Result</a:t>
              </a:r>
            </a:p>
          </p:txBody>
        </p:sp>
        <p:sp>
          <p:nvSpPr>
            <p:cNvPr id="109611" name="AutoShape 43"/>
            <p:cNvSpPr>
              <a:spLocks noChangeArrowheads="1"/>
            </p:cNvSpPr>
            <p:nvPr/>
          </p:nvSpPr>
          <p:spPr bwMode="auto">
            <a:xfrm>
              <a:off x="3456" y="1488"/>
              <a:ext cx="96" cy="327"/>
            </a:xfrm>
            <a:prstGeom prst="upArrow">
              <a:avLst>
                <a:gd name="adj1" fmla="val 50000"/>
                <a:gd name="adj2" fmla="val 85156"/>
              </a:avLst>
            </a:prstGeom>
            <a:solidFill>
              <a:srgbClr val="FF66CC"/>
            </a:solidFill>
            <a:ln w="9525">
              <a:solidFill>
                <a:schemeClr val="bg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9612" name="AutoShape 44"/>
            <p:cNvSpPr>
              <a:spLocks noChangeArrowheads="1"/>
            </p:cNvSpPr>
            <p:nvPr/>
          </p:nvSpPr>
          <p:spPr bwMode="auto">
            <a:xfrm>
              <a:off x="3456" y="1824"/>
              <a:ext cx="96" cy="327"/>
            </a:xfrm>
            <a:prstGeom prst="upArrow">
              <a:avLst>
                <a:gd name="adj1" fmla="val 50000"/>
                <a:gd name="adj2" fmla="val 85156"/>
              </a:avLst>
            </a:prstGeom>
            <a:solidFill>
              <a:srgbClr val="FF66CC"/>
            </a:solidFill>
            <a:ln w="9525">
              <a:solidFill>
                <a:schemeClr val="bg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53002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9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9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9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9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9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61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en-US"/>
              <a:t>st</a:t>
            </a:r>
            <a:r>
              <a:rPr lang="en-US" altLang="en-US">
                <a:solidFill>
                  <a:schemeClr val="folHlink"/>
                </a:solidFill>
              </a:rPr>
              <a:t>anfordst</a:t>
            </a:r>
            <a:r>
              <a:rPr lang="en-US" altLang="en-US"/>
              <a:t>re</a:t>
            </a:r>
            <a:r>
              <a:rPr lang="en-US" altLang="en-US">
                <a:solidFill>
                  <a:schemeClr val="folHlink"/>
                </a:solidFill>
              </a:rPr>
              <a:t>amdat</a:t>
            </a:r>
            <a:r>
              <a:rPr lang="en-US" altLang="en-US"/>
              <a:t>am</a:t>
            </a:r>
            <a:r>
              <a:rPr lang="en-US" altLang="en-US">
                <a:solidFill>
                  <a:schemeClr val="folHlink"/>
                </a:solidFill>
              </a:rPr>
              <a:t>anager</a:t>
            </a:r>
          </a:p>
        </p:txBody>
      </p:sp>
      <p:sp>
        <p:nvSpPr>
          <p:cNvPr id="69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5A74F-33A8-4811-AF06-F4576A866973}" type="slidenum">
              <a:rPr lang="en-US" altLang="en-US"/>
              <a:pPr/>
              <a:t>11</a:t>
            </a:fld>
            <a:endParaRPr lang="en-US" altLang="en-US"/>
          </a:p>
        </p:txBody>
      </p:sp>
      <p:sp>
        <p:nvSpPr>
          <p:cNvPr id="1105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600"/>
              <a:t>New Approach for Data Streams</a:t>
            </a:r>
          </a:p>
        </p:txBody>
      </p:sp>
      <p:sp>
        <p:nvSpPr>
          <p:cNvPr id="110595" name="Text Box 3"/>
          <p:cNvSpPr txBox="1">
            <a:spLocks noChangeArrowheads="1"/>
          </p:cNvSpPr>
          <p:nvPr/>
        </p:nvSpPr>
        <p:spPr bwMode="auto">
          <a:xfrm>
            <a:off x="3657600" y="1371600"/>
            <a:ext cx="2416175" cy="4667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bg2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>
            <a:spAutoFit/>
          </a:bodyPr>
          <a:lstStyle/>
          <a:p>
            <a:r>
              <a:rPr lang="en-US" altLang="en-US">
                <a:effectLst>
                  <a:outerShdw blurRad="38100" dist="38100" dir="2700000" algn="tl">
                    <a:srgbClr val="000000"/>
                  </a:outerShdw>
                </a:effectLst>
              </a:rPr>
              <a:t>User/Application</a:t>
            </a:r>
          </a:p>
        </p:txBody>
      </p:sp>
      <p:grpSp>
        <p:nvGrpSpPr>
          <p:cNvPr id="110596" name="Group 4"/>
          <p:cNvGrpSpPr>
            <a:grpSpLocks/>
          </p:cNvGrpSpPr>
          <p:nvPr/>
        </p:nvGrpSpPr>
        <p:grpSpPr bwMode="auto">
          <a:xfrm>
            <a:off x="1752600" y="1828800"/>
            <a:ext cx="2362200" cy="1676400"/>
            <a:chOff x="1104" y="1152"/>
            <a:chExt cx="1488" cy="1056"/>
          </a:xfrm>
        </p:grpSpPr>
        <p:sp>
          <p:nvSpPr>
            <p:cNvPr id="110597" name="Line 5"/>
            <p:cNvSpPr>
              <a:spLocks noChangeShapeType="1"/>
            </p:cNvSpPr>
            <p:nvPr/>
          </p:nvSpPr>
          <p:spPr bwMode="auto">
            <a:xfrm>
              <a:off x="2592" y="1152"/>
              <a:ext cx="0" cy="105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598" name="Text Box 6"/>
            <p:cNvSpPr txBox="1">
              <a:spLocks noChangeArrowheads="1"/>
            </p:cNvSpPr>
            <p:nvPr/>
          </p:nvSpPr>
          <p:spPr bwMode="auto">
            <a:xfrm>
              <a:off x="1104" y="1440"/>
              <a:ext cx="145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en-US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Register Query</a:t>
              </a:r>
            </a:p>
          </p:txBody>
        </p:sp>
      </p:grpSp>
      <p:grpSp>
        <p:nvGrpSpPr>
          <p:cNvPr id="110599" name="Group 7"/>
          <p:cNvGrpSpPr>
            <a:grpSpLocks/>
          </p:cNvGrpSpPr>
          <p:nvPr/>
        </p:nvGrpSpPr>
        <p:grpSpPr bwMode="auto">
          <a:xfrm>
            <a:off x="838200" y="3810000"/>
            <a:ext cx="609600" cy="76200"/>
            <a:chOff x="672" y="2496"/>
            <a:chExt cx="384" cy="48"/>
          </a:xfrm>
        </p:grpSpPr>
        <p:sp>
          <p:nvSpPr>
            <p:cNvPr id="110600" name="Rectangle 8"/>
            <p:cNvSpPr>
              <a:spLocks noChangeArrowheads="1"/>
            </p:cNvSpPr>
            <p:nvPr/>
          </p:nvSpPr>
          <p:spPr bwMode="auto">
            <a:xfrm>
              <a:off x="672" y="2496"/>
              <a:ext cx="192" cy="48"/>
            </a:xfrm>
            <a:prstGeom prst="rect">
              <a:avLst/>
            </a:prstGeom>
            <a:solidFill>
              <a:schemeClr val="tx2"/>
            </a:solidFill>
            <a:ln w="9525">
              <a:solidFill>
                <a:schemeClr val="bg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601" name="Rectangle 9"/>
            <p:cNvSpPr>
              <a:spLocks noChangeArrowheads="1"/>
            </p:cNvSpPr>
            <p:nvPr/>
          </p:nvSpPr>
          <p:spPr bwMode="auto">
            <a:xfrm>
              <a:off x="864" y="2496"/>
              <a:ext cx="192" cy="48"/>
            </a:xfrm>
            <a:prstGeom prst="rect">
              <a:avLst/>
            </a:prstGeom>
            <a:solidFill>
              <a:schemeClr val="tx2"/>
            </a:solidFill>
            <a:ln w="9525">
              <a:solidFill>
                <a:schemeClr val="bg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10602" name="Group 10"/>
          <p:cNvGrpSpPr>
            <a:grpSpLocks/>
          </p:cNvGrpSpPr>
          <p:nvPr/>
        </p:nvGrpSpPr>
        <p:grpSpPr bwMode="auto">
          <a:xfrm>
            <a:off x="1524000" y="3810000"/>
            <a:ext cx="609600" cy="76200"/>
            <a:chOff x="672" y="2496"/>
            <a:chExt cx="384" cy="48"/>
          </a:xfrm>
        </p:grpSpPr>
        <p:sp>
          <p:nvSpPr>
            <p:cNvPr id="110603" name="Rectangle 11"/>
            <p:cNvSpPr>
              <a:spLocks noChangeArrowheads="1"/>
            </p:cNvSpPr>
            <p:nvPr/>
          </p:nvSpPr>
          <p:spPr bwMode="auto">
            <a:xfrm>
              <a:off x="672" y="2496"/>
              <a:ext cx="192" cy="48"/>
            </a:xfrm>
            <a:prstGeom prst="rect">
              <a:avLst/>
            </a:prstGeom>
            <a:solidFill>
              <a:schemeClr val="tx2"/>
            </a:solidFill>
            <a:ln w="9525">
              <a:solidFill>
                <a:schemeClr val="bg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604" name="Rectangle 12"/>
            <p:cNvSpPr>
              <a:spLocks noChangeArrowheads="1"/>
            </p:cNvSpPr>
            <p:nvPr/>
          </p:nvSpPr>
          <p:spPr bwMode="auto">
            <a:xfrm>
              <a:off x="864" y="2496"/>
              <a:ext cx="192" cy="48"/>
            </a:xfrm>
            <a:prstGeom prst="rect">
              <a:avLst/>
            </a:prstGeom>
            <a:solidFill>
              <a:schemeClr val="tx2"/>
            </a:solidFill>
            <a:ln w="9525">
              <a:solidFill>
                <a:schemeClr val="bg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10605" name="Group 13"/>
          <p:cNvGrpSpPr>
            <a:grpSpLocks/>
          </p:cNvGrpSpPr>
          <p:nvPr/>
        </p:nvGrpSpPr>
        <p:grpSpPr bwMode="auto">
          <a:xfrm>
            <a:off x="2209800" y="3810000"/>
            <a:ext cx="609600" cy="76200"/>
            <a:chOff x="672" y="2496"/>
            <a:chExt cx="384" cy="48"/>
          </a:xfrm>
        </p:grpSpPr>
        <p:sp>
          <p:nvSpPr>
            <p:cNvPr id="110606" name="Rectangle 14"/>
            <p:cNvSpPr>
              <a:spLocks noChangeArrowheads="1"/>
            </p:cNvSpPr>
            <p:nvPr/>
          </p:nvSpPr>
          <p:spPr bwMode="auto">
            <a:xfrm>
              <a:off x="672" y="2496"/>
              <a:ext cx="192" cy="48"/>
            </a:xfrm>
            <a:prstGeom prst="rect">
              <a:avLst/>
            </a:prstGeom>
            <a:solidFill>
              <a:schemeClr val="tx2"/>
            </a:solidFill>
            <a:ln w="9525">
              <a:solidFill>
                <a:schemeClr val="bg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607" name="Rectangle 15"/>
            <p:cNvSpPr>
              <a:spLocks noChangeArrowheads="1"/>
            </p:cNvSpPr>
            <p:nvPr/>
          </p:nvSpPr>
          <p:spPr bwMode="auto">
            <a:xfrm>
              <a:off x="864" y="2496"/>
              <a:ext cx="192" cy="48"/>
            </a:xfrm>
            <a:prstGeom prst="rect">
              <a:avLst/>
            </a:prstGeom>
            <a:solidFill>
              <a:schemeClr val="tx2"/>
            </a:solidFill>
            <a:ln w="9525">
              <a:solidFill>
                <a:schemeClr val="bg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10608" name="Group 16"/>
          <p:cNvGrpSpPr>
            <a:grpSpLocks/>
          </p:cNvGrpSpPr>
          <p:nvPr/>
        </p:nvGrpSpPr>
        <p:grpSpPr bwMode="auto">
          <a:xfrm>
            <a:off x="2895600" y="3810000"/>
            <a:ext cx="609600" cy="76200"/>
            <a:chOff x="672" y="2496"/>
            <a:chExt cx="384" cy="48"/>
          </a:xfrm>
        </p:grpSpPr>
        <p:sp>
          <p:nvSpPr>
            <p:cNvPr id="110609" name="Rectangle 17"/>
            <p:cNvSpPr>
              <a:spLocks noChangeArrowheads="1"/>
            </p:cNvSpPr>
            <p:nvPr/>
          </p:nvSpPr>
          <p:spPr bwMode="auto">
            <a:xfrm>
              <a:off x="672" y="2496"/>
              <a:ext cx="192" cy="48"/>
            </a:xfrm>
            <a:prstGeom prst="rect">
              <a:avLst/>
            </a:prstGeom>
            <a:solidFill>
              <a:schemeClr val="tx2"/>
            </a:solidFill>
            <a:ln w="9525">
              <a:solidFill>
                <a:schemeClr val="bg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610" name="Rectangle 18"/>
            <p:cNvSpPr>
              <a:spLocks noChangeArrowheads="1"/>
            </p:cNvSpPr>
            <p:nvPr/>
          </p:nvSpPr>
          <p:spPr bwMode="auto">
            <a:xfrm>
              <a:off x="864" y="2496"/>
              <a:ext cx="192" cy="48"/>
            </a:xfrm>
            <a:prstGeom prst="rect">
              <a:avLst/>
            </a:prstGeom>
            <a:solidFill>
              <a:schemeClr val="tx2"/>
            </a:solidFill>
            <a:ln w="9525">
              <a:solidFill>
                <a:schemeClr val="bg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10611" name="Group 19"/>
          <p:cNvGrpSpPr>
            <a:grpSpLocks/>
          </p:cNvGrpSpPr>
          <p:nvPr/>
        </p:nvGrpSpPr>
        <p:grpSpPr bwMode="auto">
          <a:xfrm>
            <a:off x="2895600" y="4191000"/>
            <a:ext cx="609600" cy="76200"/>
            <a:chOff x="672" y="2496"/>
            <a:chExt cx="384" cy="48"/>
          </a:xfrm>
        </p:grpSpPr>
        <p:sp>
          <p:nvSpPr>
            <p:cNvPr id="110612" name="Rectangle 20"/>
            <p:cNvSpPr>
              <a:spLocks noChangeArrowheads="1"/>
            </p:cNvSpPr>
            <p:nvPr/>
          </p:nvSpPr>
          <p:spPr bwMode="auto">
            <a:xfrm>
              <a:off x="672" y="2496"/>
              <a:ext cx="192" cy="48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chemeClr val="bg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613" name="Rectangle 21"/>
            <p:cNvSpPr>
              <a:spLocks noChangeArrowheads="1"/>
            </p:cNvSpPr>
            <p:nvPr/>
          </p:nvSpPr>
          <p:spPr bwMode="auto">
            <a:xfrm>
              <a:off x="864" y="2496"/>
              <a:ext cx="192" cy="48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chemeClr val="bg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10614" name="Group 22"/>
          <p:cNvGrpSpPr>
            <a:grpSpLocks/>
          </p:cNvGrpSpPr>
          <p:nvPr/>
        </p:nvGrpSpPr>
        <p:grpSpPr bwMode="auto">
          <a:xfrm>
            <a:off x="2209800" y="4191000"/>
            <a:ext cx="609600" cy="76200"/>
            <a:chOff x="672" y="2496"/>
            <a:chExt cx="384" cy="48"/>
          </a:xfrm>
        </p:grpSpPr>
        <p:sp>
          <p:nvSpPr>
            <p:cNvPr id="110615" name="Rectangle 23"/>
            <p:cNvSpPr>
              <a:spLocks noChangeArrowheads="1"/>
            </p:cNvSpPr>
            <p:nvPr/>
          </p:nvSpPr>
          <p:spPr bwMode="auto">
            <a:xfrm>
              <a:off x="672" y="2496"/>
              <a:ext cx="192" cy="48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chemeClr val="bg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616" name="Rectangle 24"/>
            <p:cNvSpPr>
              <a:spLocks noChangeArrowheads="1"/>
            </p:cNvSpPr>
            <p:nvPr/>
          </p:nvSpPr>
          <p:spPr bwMode="auto">
            <a:xfrm>
              <a:off x="864" y="2496"/>
              <a:ext cx="192" cy="48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chemeClr val="bg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10617" name="Group 25"/>
          <p:cNvGrpSpPr>
            <a:grpSpLocks/>
          </p:cNvGrpSpPr>
          <p:nvPr/>
        </p:nvGrpSpPr>
        <p:grpSpPr bwMode="auto">
          <a:xfrm>
            <a:off x="1524000" y="4191000"/>
            <a:ext cx="609600" cy="76200"/>
            <a:chOff x="672" y="2496"/>
            <a:chExt cx="384" cy="48"/>
          </a:xfrm>
        </p:grpSpPr>
        <p:sp>
          <p:nvSpPr>
            <p:cNvPr id="110618" name="Rectangle 26"/>
            <p:cNvSpPr>
              <a:spLocks noChangeArrowheads="1"/>
            </p:cNvSpPr>
            <p:nvPr/>
          </p:nvSpPr>
          <p:spPr bwMode="auto">
            <a:xfrm>
              <a:off x="672" y="2496"/>
              <a:ext cx="192" cy="48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chemeClr val="bg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619" name="Rectangle 27"/>
            <p:cNvSpPr>
              <a:spLocks noChangeArrowheads="1"/>
            </p:cNvSpPr>
            <p:nvPr/>
          </p:nvSpPr>
          <p:spPr bwMode="auto">
            <a:xfrm>
              <a:off x="864" y="2496"/>
              <a:ext cx="192" cy="48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chemeClr val="bg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10620" name="Group 28"/>
          <p:cNvGrpSpPr>
            <a:grpSpLocks/>
          </p:cNvGrpSpPr>
          <p:nvPr/>
        </p:nvGrpSpPr>
        <p:grpSpPr bwMode="auto">
          <a:xfrm>
            <a:off x="838200" y="4191000"/>
            <a:ext cx="609600" cy="76200"/>
            <a:chOff x="672" y="2496"/>
            <a:chExt cx="384" cy="48"/>
          </a:xfrm>
        </p:grpSpPr>
        <p:sp>
          <p:nvSpPr>
            <p:cNvPr id="110621" name="Rectangle 29"/>
            <p:cNvSpPr>
              <a:spLocks noChangeArrowheads="1"/>
            </p:cNvSpPr>
            <p:nvPr/>
          </p:nvSpPr>
          <p:spPr bwMode="auto">
            <a:xfrm>
              <a:off x="672" y="2496"/>
              <a:ext cx="192" cy="48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chemeClr val="bg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622" name="Rectangle 30"/>
            <p:cNvSpPr>
              <a:spLocks noChangeArrowheads="1"/>
            </p:cNvSpPr>
            <p:nvPr/>
          </p:nvSpPr>
          <p:spPr bwMode="auto">
            <a:xfrm>
              <a:off x="864" y="2496"/>
              <a:ext cx="192" cy="48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chemeClr val="bg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10623" name="Rectangle 31"/>
          <p:cNvSpPr>
            <a:spLocks noChangeArrowheads="1"/>
          </p:cNvSpPr>
          <p:nvPr/>
        </p:nvSpPr>
        <p:spPr bwMode="auto">
          <a:xfrm>
            <a:off x="3581400" y="3505200"/>
            <a:ext cx="2743200" cy="1295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bg2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10624" name="Group 32"/>
          <p:cNvGrpSpPr>
            <a:grpSpLocks/>
          </p:cNvGrpSpPr>
          <p:nvPr/>
        </p:nvGrpSpPr>
        <p:grpSpPr bwMode="auto">
          <a:xfrm>
            <a:off x="152400" y="3810000"/>
            <a:ext cx="609600" cy="76200"/>
            <a:chOff x="672" y="2496"/>
            <a:chExt cx="384" cy="48"/>
          </a:xfrm>
        </p:grpSpPr>
        <p:sp>
          <p:nvSpPr>
            <p:cNvPr id="110625" name="Rectangle 33"/>
            <p:cNvSpPr>
              <a:spLocks noChangeArrowheads="1"/>
            </p:cNvSpPr>
            <p:nvPr/>
          </p:nvSpPr>
          <p:spPr bwMode="auto">
            <a:xfrm>
              <a:off x="672" y="2496"/>
              <a:ext cx="192" cy="48"/>
            </a:xfrm>
            <a:prstGeom prst="rect">
              <a:avLst/>
            </a:prstGeom>
            <a:solidFill>
              <a:schemeClr val="tx2"/>
            </a:solidFill>
            <a:ln w="9525">
              <a:solidFill>
                <a:schemeClr val="bg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626" name="Rectangle 34"/>
            <p:cNvSpPr>
              <a:spLocks noChangeArrowheads="1"/>
            </p:cNvSpPr>
            <p:nvPr/>
          </p:nvSpPr>
          <p:spPr bwMode="auto">
            <a:xfrm>
              <a:off x="864" y="2496"/>
              <a:ext cx="192" cy="48"/>
            </a:xfrm>
            <a:prstGeom prst="rect">
              <a:avLst/>
            </a:prstGeom>
            <a:solidFill>
              <a:schemeClr val="tx2"/>
            </a:solidFill>
            <a:ln w="9525">
              <a:solidFill>
                <a:schemeClr val="bg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10627" name="Group 35"/>
          <p:cNvGrpSpPr>
            <a:grpSpLocks/>
          </p:cNvGrpSpPr>
          <p:nvPr/>
        </p:nvGrpSpPr>
        <p:grpSpPr bwMode="auto">
          <a:xfrm>
            <a:off x="152400" y="4191000"/>
            <a:ext cx="609600" cy="76200"/>
            <a:chOff x="672" y="2496"/>
            <a:chExt cx="384" cy="48"/>
          </a:xfrm>
        </p:grpSpPr>
        <p:sp>
          <p:nvSpPr>
            <p:cNvPr id="110628" name="Rectangle 36"/>
            <p:cNvSpPr>
              <a:spLocks noChangeArrowheads="1"/>
            </p:cNvSpPr>
            <p:nvPr/>
          </p:nvSpPr>
          <p:spPr bwMode="auto">
            <a:xfrm>
              <a:off x="672" y="2496"/>
              <a:ext cx="192" cy="48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chemeClr val="bg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629" name="Rectangle 37"/>
            <p:cNvSpPr>
              <a:spLocks noChangeArrowheads="1"/>
            </p:cNvSpPr>
            <p:nvPr/>
          </p:nvSpPr>
          <p:spPr bwMode="auto">
            <a:xfrm>
              <a:off x="864" y="2496"/>
              <a:ext cx="192" cy="48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chemeClr val="bg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10630" name="Text Box 38"/>
          <p:cNvSpPr txBox="1">
            <a:spLocks noChangeArrowheads="1"/>
          </p:cNvSpPr>
          <p:nvPr/>
        </p:nvSpPr>
        <p:spPr bwMode="auto">
          <a:xfrm>
            <a:off x="3886200" y="3733800"/>
            <a:ext cx="2081213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>
                <a:effectLst>
                  <a:outerShdw blurRad="38100" dist="38100" dir="2700000" algn="tl">
                    <a:srgbClr val="000000"/>
                  </a:outerShdw>
                </a:effectLst>
              </a:rPr>
              <a:t>Stream Query</a:t>
            </a:r>
          </a:p>
          <a:p>
            <a:r>
              <a:rPr lang="en-US" altLang="en-US">
                <a:effectLst>
                  <a:outerShdw blurRad="38100" dist="38100" dir="2700000" algn="tl">
                    <a:srgbClr val="000000"/>
                  </a:outerShdw>
                </a:effectLst>
              </a:rPr>
              <a:t>Processor</a:t>
            </a:r>
          </a:p>
        </p:txBody>
      </p:sp>
      <p:sp>
        <p:nvSpPr>
          <p:cNvPr id="110631" name="Text Box 39"/>
          <p:cNvSpPr txBox="1">
            <a:spLocks noChangeArrowheads="1"/>
          </p:cNvSpPr>
          <p:nvPr/>
        </p:nvSpPr>
        <p:spPr bwMode="auto">
          <a:xfrm>
            <a:off x="5638800" y="2819400"/>
            <a:ext cx="1066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>
                <a:effectLst>
                  <a:outerShdw blurRad="38100" dist="38100" dir="2700000" algn="tl">
                    <a:srgbClr val="000000"/>
                  </a:outerShdw>
                </a:effectLst>
              </a:rPr>
              <a:t>Result</a:t>
            </a:r>
          </a:p>
        </p:txBody>
      </p:sp>
      <p:sp>
        <p:nvSpPr>
          <p:cNvPr id="110632" name="AutoShape 40"/>
          <p:cNvSpPr>
            <a:spLocks noChangeArrowheads="1"/>
          </p:cNvSpPr>
          <p:nvPr/>
        </p:nvSpPr>
        <p:spPr bwMode="auto">
          <a:xfrm>
            <a:off x="5486400" y="1905000"/>
            <a:ext cx="152400" cy="519113"/>
          </a:xfrm>
          <a:prstGeom prst="upArrow">
            <a:avLst>
              <a:gd name="adj1" fmla="val 50000"/>
              <a:gd name="adj2" fmla="val 85156"/>
            </a:avLst>
          </a:prstGeom>
          <a:solidFill>
            <a:srgbClr val="FF66CC"/>
          </a:solidFill>
          <a:ln w="9525">
            <a:solidFill>
              <a:schemeClr val="bg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0633" name="AutoShape 41"/>
          <p:cNvSpPr>
            <a:spLocks noChangeArrowheads="1"/>
          </p:cNvSpPr>
          <p:nvPr/>
        </p:nvSpPr>
        <p:spPr bwMode="auto">
          <a:xfrm>
            <a:off x="5486400" y="2438400"/>
            <a:ext cx="152400" cy="519113"/>
          </a:xfrm>
          <a:prstGeom prst="upArrow">
            <a:avLst>
              <a:gd name="adj1" fmla="val 50000"/>
              <a:gd name="adj2" fmla="val 85156"/>
            </a:avLst>
          </a:prstGeom>
          <a:solidFill>
            <a:srgbClr val="FF66CC"/>
          </a:solidFill>
          <a:ln w="9525">
            <a:solidFill>
              <a:schemeClr val="bg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0634" name="AutoShape 42"/>
          <p:cNvSpPr>
            <a:spLocks noChangeArrowheads="1"/>
          </p:cNvSpPr>
          <p:nvPr/>
        </p:nvSpPr>
        <p:spPr bwMode="auto">
          <a:xfrm>
            <a:off x="5486400" y="2971800"/>
            <a:ext cx="152400" cy="519113"/>
          </a:xfrm>
          <a:prstGeom prst="upArrow">
            <a:avLst>
              <a:gd name="adj1" fmla="val 50000"/>
              <a:gd name="adj2" fmla="val 85156"/>
            </a:avLst>
          </a:prstGeom>
          <a:solidFill>
            <a:srgbClr val="FF66CC"/>
          </a:solidFill>
          <a:ln w="9525">
            <a:solidFill>
              <a:schemeClr val="bg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10635" name="Group 43"/>
          <p:cNvGrpSpPr>
            <a:grpSpLocks/>
          </p:cNvGrpSpPr>
          <p:nvPr/>
        </p:nvGrpSpPr>
        <p:grpSpPr bwMode="auto">
          <a:xfrm>
            <a:off x="304800" y="4800600"/>
            <a:ext cx="6172200" cy="1752600"/>
            <a:chOff x="192" y="3024"/>
            <a:chExt cx="3888" cy="1104"/>
          </a:xfrm>
        </p:grpSpPr>
        <p:sp>
          <p:nvSpPr>
            <p:cNvPr id="110636" name="Line 44"/>
            <p:cNvSpPr>
              <a:spLocks noChangeShapeType="1"/>
            </p:cNvSpPr>
            <p:nvPr/>
          </p:nvSpPr>
          <p:spPr bwMode="auto">
            <a:xfrm>
              <a:off x="3120" y="3024"/>
              <a:ext cx="0" cy="144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637" name="Oval 45"/>
            <p:cNvSpPr>
              <a:spLocks noChangeArrowheads="1"/>
            </p:cNvSpPr>
            <p:nvPr/>
          </p:nvSpPr>
          <p:spPr bwMode="auto">
            <a:xfrm>
              <a:off x="2208" y="3168"/>
              <a:ext cx="1872" cy="9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638" name="Text Box 46"/>
            <p:cNvSpPr txBox="1">
              <a:spLocks noChangeArrowheads="1"/>
            </p:cNvSpPr>
            <p:nvPr/>
          </p:nvSpPr>
          <p:spPr bwMode="auto">
            <a:xfrm>
              <a:off x="192" y="3408"/>
              <a:ext cx="1963" cy="5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Scratch Space</a:t>
              </a:r>
            </a:p>
            <a:p>
              <a:r>
                <a:rPr lang="en-US" altLang="en-US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(Memory and/or Disk)</a:t>
              </a:r>
            </a:p>
          </p:txBody>
        </p:sp>
        <p:grpSp>
          <p:nvGrpSpPr>
            <p:cNvPr id="110639" name="Group 47"/>
            <p:cNvGrpSpPr>
              <a:grpSpLocks/>
            </p:cNvGrpSpPr>
            <p:nvPr/>
          </p:nvGrpSpPr>
          <p:grpSpPr bwMode="auto">
            <a:xfrm>
              <a:off x="3360" y="3744"/>
              <a:ext cx="384" cy="48"/>
              <a:chOff x="672" y="2496"/>
              <a:chExt cx="384" cy="48"/>
            </a:xfrm>
          </p:grpSpPr>
          <p:sp>
            <p:nvSpPr>
              <p:cNvPr id="110640" name="Rectangle 48"/>
              <p:cNvSpPr>
                <a:spLocks noChangeArrowheads="1"/>
              </p:cNvSpPr>
              <p:nvPr/>
            </p:nvSpPr>
            <p:spPr bwMode="auto">
              <a:xfrm>
                <a:off x="672" y="2496"/>
                <a:ext cx="192" cy="48"/>
              </a:xfrm>
              <a:prstGeom prst="rect">
                <a:avLst/>
              </a:prstGeom>
              <a:solidFill>
                <a:schemeClr val="hlink"/>
              </a:solidFill>
              <a:ln w="9525">
                <a:solidFill>
                  <a:schemeClr val="bg2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0641" name="Rectangle 49"/>
              <p:cNvSpPr>
                <a:spLocks noChangeArrowheads="1"/>
              </p:cNvSpPr>
              <p:nvPr/>
            </p:nvSpPr>
            <p:spPr bwMode="auto">
              <a:xfrm>
                <a:off x="864" y="2496"/>
                <a:ext cx="192" cy="48"/>
              </a:xfrm>
              <a:prstGeom prst="rect">
                <a:avLst/>
              </a:prstGeom>
              <a:solidFill>
                <a:schemeClr val="hlink"/>
              </a:solidFill>
              <a:ln w="9525">
                <a:solidFill>
                  <a:schemeClr val="bg2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10642" name="Group 50"/>
            <p:cNvGrpSpPr>
              <a:grpSpLocks/>
            </p:cNvGrpSpPr>
            <p:nvPr/>
          </p:nvGrpSpPr>
          <p:grpSpPr bwMode="auto">
            <a:xfrm>
              <a:off x="2784" y="3840"/>
              <a:ext cx="384" cy="48"/>
              <a:chOff x="672" y="2496"/>
              <a:chExt cx="384" cy="48"/>
            </a:xfrm>
          </p:grpSpPr>
          <p:sp>
            <p:nvSpPr>
              <p:cNvPr id="110643" name="Rectangle 51"/>
              <p:cNvSpPr>
                <a:spLocks noChangeArrowheads="1"/>
              </p:cNvSpPr>
              <p:nvPr/>
            </p:nvSpPr>
            <p:spPr bwMode="auto">
              <a:xfrm>
                <a:off x="672" y="2496"/>
                <a:ext cx="192" cy="48"/>
              </a:xfrm>
              <a:prstGeom prst="rect">
                <a:avLst/>
              </a:prstGeom>
              <a:solidFill>
                <a:schemeClr val="tx2"/>
              </a:solidFill>
              <a:ln w="9525">
                <a:solidFill>
                  <a:schemeClr val="bg2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0644" name="Rectangle 52"/>
              <p:cNvSpPr>
                <a:spLocks noChangeArrowheads="1"/>
              </p:cNvSpPr>
              <p:nvPr/>
            </p:nvSpPr>
            <p:spPr bwMode="auto">
              <a:xfrm>
                <a:off x="864" y="2496"/>
                <a:ext cx="192" cy="48"/>
              </a:xfrm>
              <a:prstGeom prst="rect">
                <a:avLst/>
              </a:prstGeom>
              <a:solidFill>
                <a:schemeClr val="tx2"/>
              </a:solidFill>
              <a:ln w="9525">
                <a:solidFill>
                  <a:schemeClr val="bg2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10645" name="Group 53"/>
            <p:cNvGrpSpPr>
              <a:grpSpLocks/>
            </p:cNvGrpSpPr>
            <p:nvPr/>
          </p:nvGrpSpPr>
          <p:grpSpPr bwMode="auto">
            <a:xfrm>
              <a:off x="2496" y="3648"/>
              <a:ext cx="384" cy="48"/>
              <a:chOff x="672" y="2496"/>
              <a:chExt cx="384" cy="48"/>
            </a:xfrm>
          </p:grpSpPr>
          <p:sp>
            <p:nvSpPr>
              <p:cNvPr id="110646" name="Rectangle 54"/>
              <p:cNvSpPr>
                <a:spLocks noChangeArrowheads="1"/>
              </p:cNvSpPr>
              <p:nvPr/>
            </p:nvSpPr>
            <p:spPr bwMode="auto">
              <a:xfrm>
                <a:off x="672" y="2496"/>
                <a:ext cx="192" cy="48"/>
              </a:xfrm>
              <a:prstGeom prst="rect">
                <a:avLst/>
              </a:prstGeom>
              <a:solidFill>
                <a:schemeClr val="tx2"/>
              </a:solidFill>
              <a:ln w="9525">
                <a:solidFill>
                  <a:schemeClr val="bg2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0647" name="Rectangle 55"/>
              <p:cNvSpPr>
                <a:spLocks noChangeArrowheads="1"/>
              </p:cNvSpPr>
              <p:nvPr/>
            </p:nvSpPr>
            <p:spPr bwMode="auto">
              <a:xfrm>
                <a:off x="864" y="2496"/>
                <a:ext cx="192" cy="48"/>
              </a:xfrm>
              <a:prstGeom prst="rect">
                <a:avLst/>
              </a:prstGeom>
              <a:solidFill>
                <a:schemeClr val="tx2"/>
              </a:solidFill>
              <a:ln w="9525">
                <a:solidFill>
                  <a:schemeClr val="bg2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10648" name="Group 56"/>
            <p:cNvGrpSpPr>
              <a:grpSpLocks/>
            </p:cNvGrpSpPr>
            <p:nvPr/>
          </p:nvGrpSpPr>
          <p:grpSpPr bwMode="auto">
            <a:xfrm>
              <a:off x="3024" y="3600"/>
              <a:ext cx="384" cy="48"/>
              <a:chOff x="672" y="2496"/>
              <a:chExt cx="384" cy="48"/>
            </a:xfrm>
          </p:grpSpPr>
          <p:sp>
            <p:nvSpPr>
              <p:cNvPr id="110649" name="Rectangle 57"/>
              <p:cNvSpPr>
                <a:spLocks noChangeArrowheads="1"/>
              </p:cNvSpPr>
              <p:nvPr/>
            </p:nvSpPr>
            <p:spPr bwMode="auto">
              <a:xfrm>
                <a:off x="672" y="2496"/>
                <a:ext cx="192" cy="48"/>
              </a:xfrm>
              <a:prstGeom prst="rect">
                <a:avLst/>
              </a:prstGeom>
              <a:solidFill>
                <a:schemeClr val="hlink"/>
              </a:solidFill>
              <a:ln w="9525">
                <a:solidFill>
                  <a:schemeClr val="bg2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0650" name="Rectangle 58"/>
              <p:cNvSpPr>
                <a:spLocks noChangeArrowheads="1"/>
              </p:cNvSpPr>
              <p:nvPr/>
            </p:nvSpPr>
            <p:spPr bwMode="auto">
              <a:xfrm>
                <a:off x="864" y="2496"/>
                <a:ext cx="192" cy="48"/>
              </a:xfrm>
              <a:prstGeom prst="rect">
                <a:avLst/>
              </a:prstGeom>
              <a:solidFill>
                <a:schemeClr val="hlink"/>
              </a:solidFill>
              <a:ln w="9525">
                <a:solidFill>
                  <a:schemeClr val="bg2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10651" name="Group 59"/>
            <p:cNvGrpSpPr>
              <a:grpSpLocks/>
            </p:cNvGrpSpPr>
            <p:nvPr/>
          </p:nvGrpSpPr>
          <p:grpSpPr bwMode="auto">
            <a:xfrm>
              <a:off x="2544" y="3456"/>
              <a:ext cx="384" cy="48"/>
              <a:chOff x="672" y="2496"/>
              <a:chExt cx="384" cy="48"/>
            </a:xfrm>
          </p:grpSpPr>
          <p:sp>
            <p:nvSpPr>
              <p:cNvPr id="110652" name="Rectangle 60"/>
              <p:cNvSpPr>
                <a:spLocks noChangeArrowheads="1"/>
              </p:cNvSpPr>
              <p:nvPr/>
            </p:nvSpPr>
            <p:spPr bwMode="auto">
              <a:xfrm>
                <a:off x="672" y="2496"/>
                <a:ext cx="192" cy="48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2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0653" name="Rectangle 61"/>
              <p:cNvSpPr>
                <a:spLocks noChangeArrowheads="1"/>
              </p:cNvSpPr>
              <p:nvPr/>
            </p:nvSpPr>
            <p:spPr bwMode="auto">
              <a:xfrm>
                <a:off x="864" y="2496"/>
                <a:ext cx="192" cy="48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2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10654" name="Group 62"/>
            <p:cNvGrpSpPr>
              <a:grpSpLocks/>
            </p:cNvGrpSpPr>
            <p:nvPr/>
          </p:nvGrpSpPr>
          <p:grpSpPr bwMode="auto">
            <a:xfrm>
              <a:off x="3120" y="3360"/>
              <a:ext cx="384" cy="48"/>
              <a:chOff x="672" y="2496"/>
              <a:chExt cx="384" cy="48"/>
            </a:xfrm>
          </p:grpSpPr>
          <p:sp>
            <p:nvSpPr>
              <p:cNvPr id="110655" name="Rectangle 63"/>
              <p:cNvSpPr>
                <a:spLocks noChangeArrowheads="1"/>
              </p:cNvSpPr>
              <p:nvPr/>
            </p:nvSpPr>
            <p:spPr bwMode="auto">
              <a:xfrm>
                <a:off x="672" y="2496"/>
                <a:ext cx="192" cy="48"/>
              </a:xfrm>
              <a:prstGeom prst="rect">
                <a:avLst/>
              </a:prstGeom>
              <a:solidFill>
                <a:schemeClr val="tx2"/>
              </a:solidFill>
              <a:ln w="9525">
                <a:solidFill>
                  <a:schemeClr val="bg2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0656" name="Rectangle 64"/>
              <p:cNvSpPr>
                <a:spLocks noChangeArrowheads="1"/>
              </p:cNvSpPr>
              <p:nvPr/>
            </p:nvSpPr>
            <p:spPr bwMode="auto">
              <a:xfrm>
                <a:off x="864" y="2496"/>
                <a:ext cx="192" cy="48"/>
              </a:xfrm>
              <a:prstGeom prst="rect">
                <a:avLst/>
              </a:prstGeom>
              <a:solidFill>
                <a:schemeClr val="tx2"/>
              </a:solidFill>
              <a:ln w="9525">
                <a:solidFill>
                  <a:schemeClr val="bg2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110657" name="Group 65"/>
          <p:cNvGrpSpPr>
            <a:grpSpLocks/>
          </p:cNvGrpSpPr>
          <p:nvPr/>
        </p:nvGrpSpPr>
        <p:grpSpPr bwMode="auto">
          <a:xfrm>
            <a:off x="228600" y="2057400"/>
            <a:ext cx="8686800" cy="4648200"/>
            <a:chOff x="192" y="1296"/>
            <a:chExt cx="5424" cy="2928"/>
          </a:xfrm>
        </p:grpSpPr>
        <p:sp>
          <p:nvSpPr>
            <p:cNvPr id="110658" name="Rectangle 66"/>
            <p:cNvSpPr>
              <a:spLocks noChangeArrowheads="1"/>
            </p:cNvSpPr>
            <p:nvPr/>
          </p:nvSpPr>
          <p:spPr bwMode="auto">
            <a:xfrm>
              <a:off x="192" y="1296"/>
              <a:ext cx="5424" cy="2928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prstDash val="sysDot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659" name="Text Box 67"/>
            <p:cNvSpPr txBox="1">
              <a:spLocks noChangeArrowheads="1"/>
            </p:cNvSpPr>
            <p:nvPr/>
          </p:nvSpPr>
          <p:spPr bwMode="auto">
            <a:xfrm>
              <a:off x="4288" y="2064"/>
              <a:ext cx="1227" cy="12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i="1">
                  <a:effectLst/>
                </a:rPr>
                <a:t>Data</a:t>
              </a:r>
            </a:p>
            <a:p>
              <a:r>
                <a:rPr lang="en-US" altLang="en-US" i="1">
                  <a:effectLst/>
                </a:rPr>
                <a:t>Stream</a:t>
              </a:r>
            </a:p>
            <a:p>
              <a:r>
                <a:rPr lang="en-US" altLang="en-US" i="1">
                  <a:effectLst/>
                </a:rPr>
                <a:t>Management</a:t>
              </a:r>
            </a:p>
            <a:p>
              <a:pPr>
                <a:spcAft>
                  <a:spcPct val="20000"/>
                </a:spcAft>
              </a:pPr>
              <a:r>
                <a:rPr lang="en-US" altLang="en-US" i="1">
                  <a:effectLst/>
                </a:rPr>
                <a:t>System</a:t>
              </a:r>
            </a:p>
            <a:p>
              <a:r>
                <a:rPr lang="en-US" altLang="en-US" i="1">
                  <a:effectLst/>
                </a:rPr>
                <a:t>(DSMS)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47229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en-US"/>
              <a:t>st</a:t>
            </a:r>
            <a:r>
              <a:rPr lang="en-US" altLang="en-US">
                <a:solidFill>
                  <a:schemeClr val="folHlink"/>
                </a:solidFill>
              </a:rPr>
              <a:t>anfordst</a:t>
            </a:r>
            <a:r>
              <a:rPr lang="en-US" altLang="en-US"/>
              <a:t>re</a:t>
            </a:r>
            <a:r>
              <a:rPr lang="en-US" altLang="en-US">
                <a:solidFill>
                  <a:schemeClr val="folHlink"/>
                </a:solidFill>
              </a:rPr>
              <a:t>amdat</a:t>
            </a:r>
            <a:r>
              <a:rPr lang="en-US" altLang="en-US"/>
              <a:t>am</a:t>
            </a:r>
            <a:r>
              <a:rPr lang="en-US" altLang="en-US">
                <a:solidFill>
                  <a:schemeClr val="folHlink"/>
                </a:solidFill>
              </a:rPr>
              <a:t>anager</a:t>
            </a:r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429A72-F080-40E5-95AF-7F6F63AD1421}" type="slidenum">
              <a:rPr lang="en-US" altLang="en-US"/>
              <a:pPr/>
              <a:t>12</a:t>
            </a:fld>
            <a:endParaRPr lang="en-US" altLang="en-US"/>
          </a:p>
        </p:txBody>
      </p:sp>
      <p:sp>
        <p:nvSpPr>
          <p:cNvPr id="183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DBMS versus DSMS</a:t>
            </a:r>
          </a:p>
        </p:txBody>
      </p:sp>
      <p:sp>
        <p:nvSpPr>
          <p:cNvPr id="183299" name="Rectangle 3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>
              <a:spcAft>
                <a:spcPct val="50000"/>
              </a:spcAft>
            </a:pPr>
            <a:r>
              <a:rPr lang="en-US" altLang="en-US" sz="2400"/>
              <a:t>Persistent relations</a:t>
            </a:r>
          </a:p>
          <a:p>
            <a:pPr>
              <a:spcBef>
                <a:spcPct val="145000"/>
              </a:spcBef>
              <a:spcAft>
                <a:spcPct val="50000"/>
              </a:spcAft>
            </a:pPr>
            <a:r>
              <a:rPr lang="en-US" altLang="en-US" sz="2400"/>
              <a:t>One-time queries</a:t>
            </a:r>
          </a:p>
          <a:p>
            <a:pPr>
              <a:spcAft>
                <a:spcPct val="50000"/>
              </a:spcAft>
            </a:pPr>
            <a:r>
              <a:rPr lang="en-US" altLang="en-US" sz="2400"/>
              <a:t>Random access</a:t>
            </a:r>
          </a:p>
          <a:p>
            <a:pPr>
              <a:spcAft>
                <a:spcPct val="50000"/>
              </a:spcAft>
            </a:pPr>
            <a:r>
              <a:rPr lang="en-US" altLang="en-US" sz="2400"/>
              <a:t>Access plan determined by query processor and physical DB design</a:t>
            </a:r>
          </a:p>
          <a:p>
            <a:pPr>
              <a:spcAft>
                <a:spcPct val="50000"/>
              </a:spcAft>
            </a:pPr>
            <a:r>
              <a:rPr lang="en-US" altLang="en-US" sz="2400"/>
              <a:t>“Unbounded” disk store</a:t>
            </a:r>
          </a:p>
        </p:txBody>
      </p:sp>
      <p:sp>
        <p:nvSpPr>
          <p:cNvPr id="183300" name="Rectangle 4"/>
          <p:cNvSpPr>
            <a:spLocks noGrp="1" noChangeArrowheads="1"/>
          </p:cNvSpPr>
          <p:nvPr>
            <p:ph type="body" sz="half" idx="2"/>
          </p:nvPr>
        </p:nvSpPr>
        <p:spPr/>
        <p:txBody>
          <a:bodyPr/>
          <a:lstStyle/>
          <a:p>
            <a:pPr>
              <a:spcAft>
                <a:spcPct val="50000"/>
              </a:spcAft>
            </a:pPr>
            <a:r>
              <a:rPr lang="en-US" altLang="en-US" sz="2400"/>
              <a:t>Transient streams (and persistent relations)</a:t>
            </a:r>
          </a:p>
          <a:p>
            <a:pPr>
              <a:spcAft>
                <a:spcPct val="50000"/>
              </a:spcAft>
            </a:pPr>
            <a:r>
              <a:rPr lang="en-US" altLang="en-US" sz="2400"/>
              <a:t>Continuous queries</a:t>
            </a:r>
          </a:p>
          <a:p>
            <a:pPr>
              <a:spcAft>
                <a:spcPct val="50000"/>
              </a:spcAft>
            </a:pPr>
            <a:r>
              <a:rPr lang="en-US" altLang="en-US" sz="2400"/>
              <a:t>Sequential access</a:t>
            </a:r>
          </a:p>
          <a:p>
            <a:pPr>
              <a:spcAft>
                <a:spcPct val="50000"/>
              </a:spcAft>
            </a:pPr>
            <a:r>
              <a:rPr lang="en-US" altLang="en-US" sz="2400"/>
              <a:t>Unpredictable data arrival and characteristics</a:t>
            </a:r>
          </a:p>
          <a:p>
            <a:pPr>
              <a:spcAft>
                <a:spcPct val="50000"/>
              </a:spcAft>
            </a:pPr>
            <a:r>
              <a:rPr lang="en-US" altLang="en-US" sz="2400"/>
              <a:t>Bounded main memory</a:t>
            </a:r>
          </a:p>
        </p:txBody>
      </p:sp>
    </p:spTree>
    <p:extLst>
      <p:ext uri="{BB962C8B-B14F-4D97-AF65-F5344CB8AC3E}">
        <p14:creationId xmlns:p14="http://schemas.microsoft.com/office/powerpoint/2010/main" val="3851772509"/>
      </p:ext>
    </p:extLst>
  </p:cSld>
  <p:clrMapOvr>
    <a:masterClrMapping/>
  </p:clrMapOvr>
  <p:transition>
    <p:wipe dir="d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en-US"/>
              <a:t>st</a:t>
            </a:r>
            <a:r>
              <a:rPr lang="en-US" altLang="en-US">
                <a:solidFill>
                  <a:schemeClr val="folHlink"/>
                </a:solidFill>
              </a:rPr>
              <a:t>anfordst</a:t>
            </a:r>
            <a:r>
              <a:rPr lang="en-US" altLang="en-US"/>
              <a:t>re</a:t>
            </a:r>
            <a:r>
              <a:rPr lang="en-US" altLang="en-US">
                <a:solidFill>
                  <a:schemeClr val="folHlink"/>
                </a:solidFill>
              </a:rPr>
              <a:t>amdat</a:t>
            </a:r>
            <a:r>
              <a:rPr lang="en-US" altLang="en-US"/>
              <a:t>am</a:t>
            </a:r>
            <a:r>
              <a:rPr lang="en-US" altLang="en-US">
                <a:solidFill>
                  <a:schemeClr val="folHlink"/>
                </a:solidFill>
              </a:rPr>
              <a:t>anager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6FA577-582C-4D31-B4CD-59C4451A08B7}" type="slidenum">
              <a:rPr lang="en-US" altLang="en-US"/>
              <a:pPr/>
              <a:t>13</a:t>
            </a:fld>
            <a:endParaRPr lang="en-US" altLang="en-US"/>
          </a:p>
        </p:txBody>
      </p:sp>
      <p:sp>
        <p:nvSpPr>
          <p:cNvPr id="1208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Sample Applications</a:t>
            </a:r>
          </a:p>
        </p:txBody>
      </p:sp>
      <p:sp>
        <p:nvSpPr>
          <p:cNvPr id="1208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en-US"/>
              <a:t>Network management and traffic engineering </a:t>
            </a:r>
            <a:r>
              <a:rPr lang="en-US" altLang="en-US">
                <a:solidFill>
                  <a:schemeClr val="hlink"/>
                </a:solidFill>
              </a:rPr>
              <a:t>(e.g., Sprint)</a:t>
            </a:r>
          </a:p>
          <a:p>
            <a:pPr lvl="1"/>
            <a:r>
              <a:rPr lang="en-US" altLang="en-US"/>
              <a:t>Streams of measurements and packet traces</a:t>
            </a:r>
          </a:p>
          <a:p>
            <a:pPr lvl="1"/>
            <a:r>
              <a:rPr lang="en-US" altLang="en-US"/>
              <a:t>Queries: detect anomalies, adjust routing</a:t>
            </a:r>
          </a:p>
          <a:p>
            <a:r>
              <a:rPr lang="en-US" altLang="en-US"/>
              <a:t>Telecom call data                                       </a:t>
            </a:r>
            <a:r>
              <a:rPr lang="en-US" altLang="en-US">
                <a:solidFill>
                  <a:schemeClr val="hlink"/>
                </a:solidFill>
              </a:rPr>
              <a:t>(e.g., AT&amp;T)</a:t>
            </a:r>
          </a:p>
          <a:p>
            <a:pPr lvl="1"/>
            <a:r>
              <a:rPr lang="en-US" altLang="en-US"/>
              <a:t>Streams of call records</a:t>
            </a:r>
          </a:p>
          <a:p>
            <a:pPr lvl="1"/>
            <a:r>
              <a:rPr lang="en-US" altLang="en-US"/>
              <a:t>Queries: fraud detection, customer call patterns, billing</a:t>
            </a:r>
          </a:p>
        </p:txBody>
      </p:sp>
    </p:spTree>
    <p:extLst>
      <p:ext uri="{BB962C8B-B14F-4D97-AF65-F5344CB8AC3E}">
        <p14:creationId xmlns:p14="http://schemas.microsoft.com/office/powerpoint/2010/main" val="996262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08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08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08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08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08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08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0835" grpId="0" build="p" autoUpdateAnimBg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en-US"/>
              <a:t>st</a:t>
            </a:r>
            <a:r>
              <a:rPr lang="en-US" altLang="en-US">
                <a:solidFill>
                  <a:schemeClr val="folHlink"/>
                </a:solidFill>
              </a:rPr>
              <a:t>anfordst</a:t>
            </a:r>
            <a:r>
              <a:rPr lang="en-US" altLang="en-US"/>
              <a:t>re</a:t>
            </a:r>
            <a:r>
              <a:rPr lang="en-US" altLang="en-US">
                <a:solidFill>
                  <a:schemeClr val="folHlink"/>
                </a:solidFill>
              </a:rPr>
              <a:t>amdat</a:t>
            </a:r>
            <a:r>
              <a:rPr lang="en-US" altLang="en-US"/>
              <a:t>am</a:t>
            </a:r>
            <a:r>
              <a:rPr lang="en-US" altLang="en-US">
                <a:solidFill>
                  <a:schemeClr val="folHlink"/>
                </a:solidFill>
              </a:rPr>
              <a:t>anager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1546D-A96D-41CE-99F5-EA83CB0E8E6C}" type="slidenum">
              <a:rPr lang="en-US" altLang="en-US"/>
              <a:pPr/>
              <a:t>14</a:t>
            </a:fld>
            <a:endParaRPr lang="en-US" altLang="en-US"/>
          </a:p>
        </p:txBody>
      </p:sp>
      <p:sp>
        <p:nvSpPr>
          <p:cNvPr id="1218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Sample Applications (cont’d) </a:t>
            </a:r>
          </a:p>
        </p:txBody>
      </p:sp>
      <p:sp>
        <p:nvSpPr>
          <p:cNvPr id="1218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en-US"/>
              <a:t>Network security                                        </a:t>
            </a:r>
            <a:r>
              <a:rPr lang="en-US" altLang="en-US">
                <a:solidFill>
                  <a:schemeClr val="hlink"/>
                </a:solidFill>
              </a:rPr>
              <a:t>(e.g., iPolicy, NetForensics/Cisco, Netscreen)</a:t>
            </a:r>
            <a:endParaRPr lang="en-US" altLang="en-US"/>
          </a:p>
          <a:p>
            <a:pPr lvl="1"/>
            <a:r>
              <a:rPr lang="en-US" altLang="en-US"/>
              <a:t>Network packet streams, user session information</a:t>
            </a:r>
          </a:p>
          <a:p>
            <a:pPr lvl="1"/>
            <a:r>
              <a:rPr lang="en-US" altLang="en-US"/>
              <a:t>Queries: URL filtering, detecting intrusions &amp; DOS attacks &amp; viruses</a:t>
            </a:r>
          </a:p>
          <a:p>
            <a:r>
              <a:rPr lang="en-US" altLang="en-US"/>
              <a:t>Financial applications                                 </a:t>
            </a:r>
            <a:r>
              <a:rPr lang="en-US" altLang="en-US">
                <a:solidFill>
                  <a:schemeClr val="hlink"/>
                </a:solidFill>
              </a:rPr>
              <a:t>(e.g., Traderbot)</a:t>
            </a:r>
            <a:endParaRPr lang="en-US" altLang="en-US"/>
          </a:p>
          <a:p>
            <a:pPr lvl="1"/>
            <a:r>
              <a:rPr lang="en-US" altLang="en-US"/>
              <a:t>Streams of trading data, stock tickers, news feeds</a:t>
            </a:r>
          </a:p>
          <a:p>
            <a:pPr lvl="1"/>
            <a:r>
              <a:rPr lang="en-US" altLang="en-US"/>
              <a:t>Queries: arbitrage opportunities, analytics, patterns</a:t>
            </a:r>
          </a:p>
        </p:txBody>
      </p:sp>
    </p:spTree>
    <p:extLst>
      <p:ext uri="{BB962C8B-B14F-4D97-AF65-F5344CB8AC3E}">
        <p14:creationId xmlns:p14="http://schemas.microsoft.com/office/powerpoint/2010/main" val="3657875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18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18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18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18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18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18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859" grpId="0" build="p" autoUpdateAnimBg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en-US"/>
              <a:t>st</a:t>
            </a:r>
            <a:r>
              <a:rPr lang="en-US" altLang="en-US">
                <a:solidFill>
                  <a:schemeClr val="folHlink"/>
                </a:solidFill>
              </a:rPr>
              <a:t>anfordst</a:t>
            </a:r>
            <a:r>
              <a:rPr lang="en-US" altLang="en-US"/>
              <a:t>re</a:t>
            </a:r>
            <a:r>
              <a:rPr lang="en-US" altLang="en-US">
                <a:solidFill>
                  <a:schemeClr val="folHlink"/>
                </a:solidFill>
              </a:rPr>
              <a:t>amdat</a:t>
            </a:r>
            <a:r>
              <a:rPr lang="en-US" altLang="en-US"/>
              <a:t>am</a:t>
            </a:r>
            <a:r>
              <a:rPr lang="en-US" altLang="en-US">
                <a:solidFill>
                  <a:schemeClr val="folHlink"/>
                </a:solidFill>
              </a:rPr>
              <a:t>anager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F723C-DD0F-43FB-8E33-0F9E9ADA5BE4}" type="slidenum">
              <a:rPr lang="en-US" altLang="en-US"/>
              <a:pPr/>
              <a:t>15</a:t>
            </a:fld>
            <a:endParaRPr lang="en-US" altLang="en-US"/>
          </a:p>
        </p:txBody>
      </p:sp>
      <p:sp>
        <p:nvSpPr>
          <p:cNvPr id="176130" name="Rectangle 205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Sample Applications (cont’d) </a:t>
            </a:r>
          </a:p>
        </p:txBody>
      </p:sp>
      <p:sp>
        <p:nvSpPr>
          <p:cNvPr id="176131" name="Rectangle 2051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Web tracking and personalization             </a:t>
            </a:r>
            <a:r>
              <a:rPr lang="en-US" altLang="en-US">
                <a:solidFill>
                  <a:schemeClr val="hlink"/>
                </a:solidFill>
              </a:rPr>
              <a:t>(e.g., Yahoo, Google, Akamai)</a:t>
            </a:r>
            <a:endParaRPr lang="en-US" altLang="en-US"/>
          </a:p>
          <a:p>
            <a:pPr lvl="1"/>
            <a:r>
              <a:rPr lang="en-US" altLang="en-US"/>
              <a:t>Clickstreams, user query streams, log records</a:t>
            </a:r>
          </a:p>
          <a:p>
            <a:pPr lvl="1"/>
            <a:r>
              <a:rPr lang="en-US" altLang="en-US"/>
              <a:t>Queries: monitoring, analysis, personalization</a:t>
            </a:r>
          </a:p>
          <a:p>
            <a:r>
              <a:rPr lang="en-US" altLang="en-US"/>
              <a:t>Truly massive databases                            </a:t>
            </a:r>
            <a:r>
              <a:rPr lang="en-US" altLang="en-US">
                <a:solidFill>
                  <a:schemeClr val="hlink"/>
                </a:solidFill>
              </a:rPr>
              <a:t>(e.g., Astronomy Archives)</a:t>
            </a:r>
            <a:endParaRPr lang="en-US" altLang="en-US"/>
          </a:p>
          <a:p>
            <a:pPr lvl="1"/>
            <a:r>
              <a:rPr lang="en-US" altLang="en-US"/>
              <a:t>Stream the data by once (or over and over)</a:t>
            </a:r>
          </a:p>
          <a:p>
            <a:pPr lvl="1"/>
            <a:r>
              <a:rPr lang="en-US" altLang="en-US"/>
              <a:t>Queries do the best they can</a:t>
            </a:r>
          </a:p>
        </p:txBody>
      </p:sp>
    </p:spTree>
    <p:extLst>
      <p:ext uri="{BB962C8B-B14F-4D97-AF65-F5344CB8AC3E}">
        <p14:creationId xmlns:p14="http://schemas.microsoft.com/office/powerpoint/2010/main" val="3189729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6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61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61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61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61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61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6131" grpId="0" build="p" autoUpdateAnimBg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en-US"/>
              <a:t>st</a:t>
            </a:r>
            <a:r>
              <a:rPr lang="en-US" altLang="en-US">
                <a:solidFill>
                  <a:schemeClr val="folHlink"/>
                </a:solidFill>
              </a:rPr>
              <a:t>anfordst</a:t>
            </a:r>
            <a:r>
              <a:rPr lang="en-US" altLang="en-US"/>
              <a:t>re</a:t>
            </a:r>
            <a:r>
              <a:rPr lang="en-US" altLang="en-US">
                <a:solidFill>
                  <a:schemeClr val="folHlink"/>
                </a:solidFill>
              </a:rPr>
              <a:t>amdat</a:t>
            </a:r>
            <a:r>
              <a:rPr lang="en-US" altLang="en-US"/>
              <a:t>am</a:t>
            </a:r>
            <a:r>
              <a:rPr lang="en-US" altLang="en-US">
                <a:solidFill>
                  <a:schemeClr val="folHlink"/>
                </a:solidFill>
              </a:rPr>
              <a:t>anager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B51B9-C0CA-4F3C-87E0-82A8CB2E8A2A}" type="slidenum">
              <a:rPr lang="en-US" altLang="en-US"/>
              <a:pPr/>
              <a:t>16</a:t>
            </a:fld>
            <a:endParaRPr lang="en-US" altLang="en-US"/>
          </a:p>
        </p:txBody>
      </p:sp>
      <p:sp>
        <p:nvSpPr>
          <p:cNvPr id="122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Making Things Concrete</a:t>
            </a:r>
          </a:p>
        </p:txBody>
      </p:sp>
      <p:sp>
        <p:nvSpPr>
          <p:cNvPr id="1228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Database = two streams of mobile call records</a:t>
            </a:r>
          </a:p>
          <a:p>
            <a:pPr lvl="1"/>
            <a:r>
              <a:rPr lang="en-US" altLang="en-US">
                <a:solidFill>
                  <a:schemeClr val="tx2"/>
                </a:solidFill>
              </a:rPr>
              <a:t>Outgoing(connectionID, caller, start, end)</a:t>
            </a:r>
          </a:p>
          <a:p>
            <a:pPr lvl="1"/>
            <a:r>
              <a:rPr lang="en-US" altLang="en-US">
                <a:solidFill>
                  <a:schemeClr val="tx2"/>
                </a:solidFill>
              </a:rPr>
              <a:t>Incoming(connectionID, callee, start, end)</a:t>
            </a:r>
          </a:p>
          <a:p>
            <a:r>
              <a:rPr lang="en-US" altLang="en-US"/>
              <a:t>Query language = SQL</a:t>
            </a:r>
          </a:p>
          <a:p>
            <a:pPr lvl="1">
              <a:buFontTx/>
              <a:buNone/>
            </a:pPr>
            <a:r>
              <a:rPr lang="en-US" altLang="en-US"/>
              <a:t>FROM clauses can refer to streams and/or relations</a:t>
            </a:r>
          </a:p>
        </p:txBody>
      </p:sp>
    </p:spTree>
    <p:extLst>
      <p:ext uri="{BB962C8B-B14F-4D97-AF65-F5344CB8AC3E}">
        <p14:creationId xmlns:p14="http://schemas.microsoft.com/office/powerpoint/2010/main" val="17842733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en-US"/>
              <a:t>st</a:t>
            </a:r>
            <a:r>
              <a:rPr lang="en-US" altLang="en-US">
                <a:solidFill>
                  <a:schemeClr val="folHlink"/>
                </a:solidFill>
              </a:rPr>
              <a:t>anfordst</a:t>
            </a:r>
            <a:r>
              <a:rPr lang="en-US" altLang="en-US"/>
              <a:t>re</a:t>
            </a:r>
            <a:r>
              <a:rPr lang="en-US" altLang="en-US">
                <a:solidFill>
                  <a:schemeClr val="folHlink"/>
                </a:solidFill>
              </a:rPr>
              <a:t>amdat</a:t>
            </a:r>
            <a:r>
              <a:rPr lang="en-US" altLang="en-US"/>
              <a:t>am</a:t>
            </a:r>
            <a:r>
              <a:rPr lang="en-US" altLang="en-US">
                <a:solidFill>
                  <a:schemeClr val="folHlink"/>
                </a:solidFill>
              </a:rPr>
              <a:t>anager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0867C-F6D4-4C22-A3E1-5277E9631FF1}" type="slidenum">
              <a:rPr lang="en-US" altLang="en-US"/>
              <a:pPr/>
              <a:t>17</a:t>
            </a:fld>
            <a:endParaRPr lang="en-US" altLang="en-US"/>
          </a:p>
        </p:txBody>
      </p:sp>
      <p:sp>
        <p:nvSpPr>
          <p:cNvPr id="1239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Query Example 1</a:t>
            </a:r>
          </a:p>
        </p:txBody>
      </p:sp>
      <p:sp>
        <p:nvSpPr>
          <p:cNvPr id="1239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spcAft>
                <a:spcPct val="30000"/>
              </a:spcAft>
            </a:pPr>
            <a:r>
              <a:rPr lang="en-US" altLang="en-US"/>
              <a:t>Find all outgoing calls longer than 2 minutes (relational </a:t>
            </a:r>
            <a:r>
              <a:rPr lang="en-US" altLang="en-US" i="1"/>
              <a:t>selection</a:t>
            </a:r>
            <a:r>
              <a:rPr lang="en-US" altLang="en-US"/>
              <a:t>)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en-US">
                <a:solidFill>
                  <a:schemeClr val="tx2"/>
                </a:solidFill>
              </a:rPr>
              <a:t>SELECT O.connectionID, O.caller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en-US">
                <a:solidFill>
                  <a:schemeClr val="tx2"/>
                </a:solidFill>
              </a:rPr>
              <a:t>FROM Outgoing O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en-US">
                <a:solidFill>
                  <a:schemeClr val="tx2"/>
                </a:solidFill>
              </a:rPr>
              <a:t>WHERE O.end – O.start &gt; 2</a:t>
            </a:r>
          </a:p>
          <a:p>
            <a:pPr>
              <a:lnSpc>
                <a:spcPct val="80000"/>
              </a:lnSpc>
            </a:pPr>
            <a:r>
              <a:rPr lang="en-US" altLang="en-US"/>
              <a:t>Result requires unbounded storage</a:t>
            </a:r>
          </a:p>
          <a:p>
            <a:pPr>
              <a:lnSpc>
                <a:spcPct val="80000"/>
              </a:lnSpc>
            </a:pPr>
            <a:r>
              <a:rPr lang="en-US" altLang="en-US"/>
              <a:t>Can provide result as data stream</a:t>
            </a:r>
          </a:p>
        </p:txBody>
      </p:sp>
    </p:spTree>
    <p:extLst>
      <p:ext uri="{BB962C8B-B14F-4D97-AF65-F5344CB8AC3E}">
        <p14:creationId xmlns:p14="http://schemas.microsoft.com/office/powerpoint/2010/main" val="1160485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39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39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39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39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39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39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3907" grpId="0" build="p" autoUpdateAnimBg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en-US"/>
              <a:t>st</a:t>
            </a:r>
            <a:r>
              <a:rPr lang="en-US" altLang="en-US">
                <a:solidFill>
                  <a:schemeClr val="folHlink"/>
                </a:solidFill>
              </a:rPr>
              <a:t>anfordst</a:t>
            </a:r>
            <a:r>
              <a:rPr lang="en-US" altLang="en-US"/>
              <a:t>re</a:t>
            </a:r>
            <a:r>
              <a:rPr lang="en-US" altLang="en-US">
                <a:solidFill>
                  <a:schemeClr val="folHlink"/>
                </a:solidFill>
              </a:rPr>
              <a:t>amdat</a:t>
            </a:r>
            <a:r>
              <a:rPr lang="en-US" altLang="en-US"/>
              <a:t>am</a:t>
            </a:r>
            <a:r>
              <a:rPr lang="en-US" altLang="en-US">
                <a:solidFill>
                  <a:schemeClr val="folHlink"/>
                </a:solidFill>
              </a:rPr>
              <a:t>anager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0116A-C06C-497F-AD04-234649D66DC3}" type="slidenum">
              <a:rPr lang="en-US" altLang="en-US"/>
              <a:pPr/>
              <a:t>18</a:t>
            </a:fld>
            <a:endParaRPr lang="en-US" altLang="en-US"/>
          </a:p>
        </p:txBody>
      </p:sp>
      <p:sp>
        <p:nvSpPr>
          <p:cNvPr id="1249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Query Example 2</a:t>
            </a:r>
          </a:p>
        </p:txBody>
      </p:sp>
      <p:sp>
        <p:nvSpPr>
          <p:cNvPr id="1249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spcAft>
                <a:spcPct val="30000"/>
              </a:spcAft>
            </a:pPr>
            <a:r>
              <a:rPr lang="en-US" altLang="en-US"/>
              <a:t>Pair up callers and callees (relational </a:t>
            </a:r>
            <a:r>
              <a:rPr lang="en-US" altLang="en-US" i="1"/>
              <a:t>join</a:t>
            </a:r>
            <a:r>
              <a:rPr lang="en-US" altLang="en-US"/>
              <a:t>)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en-US">
                <a:solidFill>
                  <a:schemeClr val="tx2"/>
                </a:solidFill>
              </a:rPr>
              <a:t>SELECT O.caller, I.callee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en-US">
                <a:solidFill>
                  <a:schemeClr val="tx2"/>
                </a:solidFill>
              </a:rPr>
              <a:t>FROM Outgoing O, Incoming I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en-US">
                <a:solidFill>
                  <a:schemeClr val="tx2"/>
                </a:solidFill>
              </a:rPr>
              <a:t>WHERE O.connectionID = I.connectionID</a:t>
            </a:r>
          </a:p>
          <a:p>
            <a:pPr>
              <a:lnSpc>
                <a:spcPct val="80000"/>
              </a:lnSpc>
            </a:pPr>
            <a:r>
              <a:rPr lang="en-US" altLang="en-US"/>
              <a:t>Can still provide result as data stream</a:t>
            </a:r>
          </a:p>
          <a:p>
            <a:r>
              <a:rPr lang="en-US" altLang="en-US"/>
              <a:t>Requires unbounded temporary storage (without additional assumptions)</a:t>
            </a:r>
          </a:p>
        </p:txBody>
      </p:sp>
    </p:spTree>
    <p:extLst>
      <p:ext uri="{BB962C8B-B14F-4D97-AF65-F5344CB8AC3E}">
        <p14:creationId xmlns:p14="http://schemas.microsoft.com/office/powerpoint/2010/main" val="1742922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49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49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49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49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49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49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4931" grpId="0" build="p" autoUpdateAnimBg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en-US"/>
              <a:t>st</a:t>
            </a:r>
            <a:r>
              <a:rPr lang="en-US" altLang="en-US">
                <a:solidFill>
                  <a:schemeClr val="folHlink"/>
                </a:solidFill>
              </a:rPr>
              <a:t>anfordst</a:t>
            </a:r>
            <a:r>
              <a:rPr lang="en-US" altLang="en-US"/>
              <a:t>re</a:t>
            </a:r>
            <a:r>
              <a:rPr lang="en-US" altLang="en-US">
                <a:solidFill>
                  <a:schemeClr val="folHlink"/>
                </a:solidFill>
              </a:rPr>
              <a:t>amdat</a:t>
            </a:r>
            <a:r>
              <a:rPr lang="en-US" altLang="en-US"/>
              <a:t>am</a:t>
            </a:r>
            <a:r>
              <a:rPr lang="en-US" altLang="en-US">
                <a:solidFill>
                  <a:schemeClr val="folHlink"/>
                </a:solidFill>
              </a:rPr>
              <a:t>anager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DA0DB-AE9B-4221-865E-AD45B40F3214}" type="slidenum">
              <a:rPr lang="en-US" altLang="en-US"/>
              <a:pPr/>
              <a:t>19</a:t>
            </a:fld>
            <a:endParaRPr lang="en-US" altLang="en-US"/>
          </a:p>
        </p:txBody>
      </p:sp>
      <p:sp>
        <p:nvSpPr>
          <p:cNvPr id="1259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Query Example 3</a:t>
            </a:r>
          </a:p>
        </p:txBody>
      </p:sp>
      <p:sp>
        <p:nvSpPr>
          <p:cNvPr id="1259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spcAft>
                <a:spcPct val="30000"/>
              </a:spcAft>
            </a:pPr>
            <a:r>
              <a:rPr lang="en-US" altLang="en-US"/>
              <a:t>Find total connection time for each caller (relational </a:t>
            </a:r>
            <a:r>
              <a:rPr lang="en-US" altLang="en-US" i="1"/>
              <a:t>grouping and aggregation</a:t>
            </a:r>
            <a:r>
              <a:rPr lang="en-US" altLang="en-US"/>
              <a:t>)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en-US">
                <a:solidFill>
                  <a:schemeClr val="tx2"/>
                </a:solidFill>
              </a:rPr>
              <a:t>SELECT O.caller, sum(O.end – O.start)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en-US">
                <a:solidFill>
                  <a:schemeClr val="tx2"/>
                </a:solidFill>
              </a:rPr>
              <a:t>FROM Outgoing O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en-US">
                <a:solidFill>
                  <a:schemeClr val="tx2"/>
                </a:solidFill>
              </a:rPr>
              <a:t>GROUP BY O.caller</a:t>
            </a:r>
          </a:p>
          <a:p>
            <a:pPr>
              <a:lnSpc>
                <a:spcPct val="80000"/>
              </a:lnSpc>
            </a:pPr>
            <a:r>
              <a:rPr lang="en-US" altLang="en-US"/>
              <a:t>Cannot provide result in (append-only) stream</a:t>
            </a:r>
          </a:p>
        </p:txBody>
      </p:sp>
    </p:spTree>
    <p:extLst>
      <p:ext uri="{BB962C8B-B14F-4D97-AF65-F5344CB8AC3E}">
        <p14:creationId xmlns:p14="http://schemas.microsoft.com/office/powerpoint/2010/main" val="3495185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59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59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59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59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59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5955" grpId="0" build="p" autoUpdateAnimBg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b="1" dirty="0"/>
              <a:t>Class 7 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914400"/>
            <a:ext cx="8229600" cy="4525963"/>
          </a:xfrm>
        </p:spPr>
        <p:txBody>
          <a:bodyPr>
            <a:noAutofit/>
          </a:bodyPr>
          <a:lstStyle/>
          <a:p>
            <a:r>
              <a:rPr lang="en-US" sz="1600" b="1" dirty="0"/>
              <a:t>Administrative Stuff:</a:t>
            </a:r>
          </a:p>
          <a:p>
            <a:pPr lvl="1"/>
            <a:r>
              <a:rPr lang="en-US" sz="1600" b="1" dirty="0"/>
              <a:t>Think about team projects – abstract in next week.</a:t>
            </a:r>
          </a:p>
          <a:p>
            <a:pPr lvl="1"/>
            <a:r>
              <a:rPr lang="en-US" sz="1600" b="1" dirty="0"/>
              <a:t>Poster Session – April 30.</a:t>
            </a:r>
          </a:p>
          <a:p>
            <a:pPr lvl="1"/>
            <a:r>
              <a:rPr lang="en-US" sz="1600" b="1" dirty="0"/>
              <a:t>NJBDA - April 5</a:t>
            </a:r>
          </a:p>
          <a:p>
            <a:pPr lvl="1"/>
            <a:r>
              <a:rPr lang="en-US" sz="1600" b="1" dirty="0"/>
              <a:t>Term Paper due this week.</a:t>
            </a:r>
          </a:p>
          <a:p>
            <a:pPr lvl="1"/>
            <a:r>
              <a:rPr lang="en-US" sz="1600" b="1" dirty="0"/>
              <a:t>Next couple of weeks</a:t>
            </a:r>
          </a:p>
          <a:p>
            <a:r>
              <a:rPr lang="en-US" sz="1600" b="1" dirty="0"/>
              <a:t>Assignment  #1 –  Next Week’s Readings</a:t>
            </a:r>
          </a:p>
          <a:p>
            <a:pPr lvl="1"/>
            <a:r>
              <a:rPr lang="en-US" sz="1600" b="1" dirty="0"/>
              <a:t>Data Stream Mining, A Survey  Gupta, Rajput, </a:t>
            </a:r>
            <a:r>
              <a:rPr lang="en-US" sz="1600" b="1" dirty="0">
                <a:hlinkClick r:id="rId2"/>
              </a:rPr>
              <a:t>http:citeseerx.ist.psu.edu/viewdoc/download?doi=10.1.1.415.1674&amp;rep=rep1&amp;type=pdf</a:t>
            </a:r>
            <a:r>
              <a:rPr lang="en-US" sz="1600" b="1" dirty="0"/>
              <a:t> </a:t>
            </a:r>
          </a:p>
          <a:p>
            <a:pPr lvl="1"/>
            <a:r>
              <a:rPr lang="en-US" sz="1600" b="1" dirty="0"/>
              <a:t>Questions on Team Project Abstracts</a:t>
            </a:r>
          </a:p>
          <a:p>
            <a:r>
              <a:rPr lang="en-US" sz="1600" b="1" dirty="0"/>
              <a:t>Assignment #2 – Two Week’s Readings</a:t>
            </a:r>
          </a:p>
          <a:p>
            <a:pPr lvl="1"/>
            <a:r>
              <a:rPr lang="en-US" sz="1600" b="1" dirty="0"/>
              <a:t>A Survey of Collaborative Filtering Techniques : Su &amp; </a:t>
            </a:r>
            <a:r>
              <a:rPr lang="en-US" sz="1600" b="1" dirty="0" err="1"/>
              <a:t>Khoshgoftaar</a:t>
            </a:r>
            <a:r>
              <a:rPr lang="en-US" sz="1600" b="1" dirty="0"/>
              <a:t>: on canvas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600" b="1" dirty="0"/>
              <a:t>Ethics:  2018 ACM Code of Ethics and Professional Conduct: Draft 2.  </a:t>
            </a:r>
            <a:r>
              <a:rPr lang="en-US" sz="1600" b="1" dirty="0">
                <a:hlinkClick r:id="rId3"/>
              </a:rPr>
              <a:t>http://ethics.acm.org</a:t>
            </a:r>
            <a:r>
              <a:rPr lang="en-US" sz="1600" b="1" dirty="0"/>
              <a:t>  </a:t>
            </a:r>
          </a:p>
          <a:p>
            <a:r>
              <a:rPr lang="en-US" sz="1600" b="1" dirty="0"/>
              <a:t>Activity #1 </a:t>
            </a:r>
          </a:p>
          <a:p>
            <a:pPr lvl="1"/>
            <a:r>
              <a:rPr lang="en-US" sz="1600" b="1" dirty="0"/>
              <a:t>Questions on DBMS Topics</a:t>
            </a:r>
          </a:p>
          <a:p>
            <a:pPr lvl="1"/>
            <a:r>
              <a:rPr lang="en-US" sz="1600" b="1" dirty="0"/>
              <a:t> Data Streaming</a:t>
            </a:r>
          </a:p>
          <a:p>
            <a:pPr lvl="1"/>
            <a:endParaRPr lang="en-US" sz="1600" b="1" dirty="0"/>
          </a:p>
          <a:p>
            <a:pPr lvl="1"/>
            <a:endParaRPr lang="en-US" sz="1600" b="1" dirty="0"/>
          </a:p>
          <a:p>
            <a:endParaRPr lang="en-US" sz="1600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DGB 5/2013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A0634-974A-46A7-B268-05D2A189DA4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4458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en-US"/>
              <a:t>st</a:t>
            </a:r>
            <a:r>
              <a:rPr lang="en-US" altLang="en-US">
                <a:solidFill>
                  <a:schemeClr val="folHlink"/>
                </a:solidFill>
              </a:rPr>
              <a:t>anfordst</a:t>
            </a:r>
            <a:r>
              <a:rPr lang="en-US" altLang="en-US"/>
              <a:t>re</a:t>
            </a:r>
            <a:r>
              <a:rPr lang="en-US" altLang="en-US">
                <a:solidFill>
                  <a:schemeClr val="folHlink"/>
                </a:solidFill>
              </a:rPr>
              <a:t>amdat</a:t>
            </a:r>
            <a:r>
              <a:rPr lang="en-US" altLang="en-US"/>
              <a:t>am</a:t>
            </a:r>
            <a:r>
              <a:rPr lang="en-US" altLang="en-US">
                <a:solidFill>
                  <a:schemeClr val="folHlink"/>
                </a:solidFill>
              </a:rPr>
              <a:t>anager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3698F9-5FDD-489D-BAC6-D8450D9D91C5}" type="slidenum">
              <a:rPr lang="en-US" altLang="en-US"/>
              <a:pPr/>
              <a:t>20</a:t>
            </a:fld>
            <a:endParaRPr lang="en-US" altLang="en-US"/>
          </a:p>
        </p:txBody>
      </p:sp>
      <p:sp>
        <p:nvSpPr>
          <p:cNvPr id="135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Data Model</a:t>
            </a:r>
          </a:p>
        </p:txBody>
      </p:sp>
      <p:sp>
        <p:nvSpPr>
          <p:cNvPr id="1351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en-US"/>
              <a:t>Database: </a:t>
            </a:r>
            <a:r>
              <a:rPr lang="en-US" altLang="en-US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relations + data streams</a:t>
            </a:r>
          </a:p>
          <a:p>
            <a:r>
              <a:rPr lang="en-US" altLang="en-US"/>
              <a:t>Stream characteristics</a:t>
            </a:r>
          </a:p>
          <a:p>
            <a:pPr lvl="1"/>
            <a:r>
              <a:rPr lang="en-US" altLang="en-US"/>
              <a:t>Type of data (schema)</a:t>
            </a:r>
          </a:p>
          <a:p>
            <a:pPr lvl="1"/>
            <a:r>
              <a:rPr lang="en-US" altLang="en-US"/>
              <a:t>Data distribution</a:t>
            </a:r>
          </a:p>
          <a:p>
            <a:pPr lvl="1"/>
            <a:r>
              <a:rPr lang="en-US" altLang="en-US"/>
              <a:t>Flow rate</a:t>
            </a:r>
          </a:p>
          <a:p>
            <a:pPr lvl="1"/>
            <a:r>
              <a:rPr lang="en-US" altLang="en-US"/>
              <a:t>Stability of distribution and flow</a:t>
            </a:r>
          </a:p>
          <a:p>
            <a:pPr lvl="1"/>
            <a:r>
              <a:rPr lang="en-US" altLang="en-US"/>
              <a:t>Ordering and other constraints</a:t>
            </a:r>
          </a:p>
          <a:p>
            <a:pPr lvl="1"/>
            <a:r>
              <a:rPr lang="en-US" altLang="en-US"/>
              <a:t>Synchronization of multiple streams</a:t>
            </a:r>
          </a:p>
          <a:p>
            <a:pPr lvl="1"/>
            <a:r>
              <a:rPr lang="en-US" altLang="en-US"/>
              <a:t>Distributed streams</a:t>
            </a:r>
          </a:p>
        </p:txBody>
      </p:sp>
    </p:spTree>
    <p:extLst>
      <p:ext uri="{BB962C8B-B14F-4D97-AF65-F5344CB8AC3E}">
        <p14:creationId xmlns:p14="http://schemas.microsoft.com/office/powerpoint/2010/main" val="15598440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en-US"/>
              <a:t>st</a:t>
            </a:r>
            <a:r>
              <a:rPr lang="en-US" altLang="en-US">
                <a:solidFill>
                  <a:schemeClr val="folHlink"/>
                </a:solidFill>
              </a:rPr>
              <a:t>anfordst</a:t>
            </a:r>
            <a:r>
              <a:rPr lang="en-US" altLang="en-US"/>
              <a:t>re</a:t>
            </a:r>
            <a:r>
              <a:rPr lang="en-US" altLang="en-US">
                <a:solidFill>
                  <a:schemeClr val="folHlink"/>
                </a:solidFill>
              </a:rPr>
              <a:t>amdat</a:t>
            </a:r>
            <a:r>
              <a:rPr lang="en-US" altLang="en-US"/>
              <a:t>am</a:t>
            </a:r>
            <a:r>
              <a:rPr lang="en-US" altLang="en-US">
                <a:solidFill>
                  <a:schemeClr val="folHlink"/>
                </a:solidFill>
              </a:rPr>
              <a:t>anager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CF41C6-5137-43B2-ACA3-71AF6AE7A763}" type="slidenum">
              <a:rPr lang="en-US" altLang="en-US"/>
              <a:pPr/>
              <a:t>21</a:t>
            </a:fld>
            <a:endParaRPr lang="en-US" altLang="en-US"/>
          </a:p>
        </p:txBody>
      </p:sp>
      <p:sp>
        <p:nvSpPr>
          <p:cNvPr id="136194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600"/>
              <a:t>Data Stream Queries -- Basic Issues</a:t>
            </a:r>
          </a:p>
        </p:txBody>
      </p:sp>
      <p:sp>
        <p:nvSpPr>
          <p:cNvPr id="136195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 altLang="en-US"/>
              <a:t>Answer availability</a:t>
            </a:r>
          </a:p>
          <a:p>
            <a:pPr lvl="1">
              <a:lnSpc>
                <a:spcPct val="90000"/>
              </a:lnSpc>
            </a:pPr>
            <a:r>
              <a:rPr lang="en-US" altLang="en-US"/>
              <a:t>One-time</a:t>
            </a:r>
          </a:p>
          <a:p>
            <a:pPr lvl="1">
              <a:lnSpc>
                <a:spcPct val="90000"/>
              </a:lnSpc>
            </a:pPr>
            <a:r>
              <a:rPr lang="en-US" altLang="en-US"/>
              <a:t>Multiple-time</a:t>
            </a:r>
          </a:p>
          <a:p>
            <a:pPr lvl="1">
              <a:lnSpc>
                <a:spcPct val="90000"/>
              </a:lnSpc>
            </a:pPr>
            <a:r>
              <a:rPr lang="en-US" altLang="en-US"/>
              <a:t>Continuous (“standing”), stored or streamed</a:t>
            </a:r>
          </a:p>
          <a:p>
            <a:pPr>
              <a:lnSpc>
                <a:spcPct val="90000"/>
              </a:lnSpc>
            </a:pPr>
            <a:r>
              <a:rPr lang="en-US" altLang="en-US"/>
              <a:t>Registration time</a:t>
            </a:r>
          </a:p>
          <a:p>
            <a:pPr lvl="1">
              <a:lnSpc>
                <a:spcPct val="90000"/>
              </a:lnSpc>
            </a:pPr>
            <a:r>
              <a:rPr lang="en-US" altLang="en-US"/>
              <a:t>Predefined</a:t>
            </a:r>
          </a:p>
          <a:p>
            <a:pPr lvl="1">
              <a:lnSpc>
                <a:spcPct val="90000"/>
              </a:lnSpc>
            </a:pPr>
            <a:r>
              <a:rPr lang="en-US" altLang="en-US"/>
              <a:t>Ad-hoc</a:t>
            </a:r>
          </a:p>
          <a:p>
            <a:pPr>
              <a:lnSpc>
                <a:spcPct val="90000"/>
              </a:lnSpc>
            </a:pPr>
            <a:r>
              <a:rPr lang="en-US" altLang="en-US"/>
              <a:t>Stream access</a:t>
            </a:r>
          </a:p>
          <a:p>
            <a:pPr lvl="1">
              <a:lnSpc>
                <a:spcPct val="90000"/>
              </a:lnSpc>
            </a:pPr>
            <a:r>
              <a:rPr lang="en-US" altLang="en-US"/>
              <a:t>Arbitrary</a:t>
            </a:r>
          </a:p>
          <a:p>
            <a:pPr lvl="1">
              <a:lnSpc>
                <a:spcPct val="90000"/>
              </a:lnSpc>
            </a:pPr>
            <a:r>
              <a:rPr lang="en-US" altLang="en-US"/>
              <a:t>Sliding window (special case: size = 1)</a:t>
            </a:r>
          </a:p>
        </p:txBody>
      </p:sp>
    </p:spTree>
    <p:extLst>
      <p:ext uri="{BB962C8B-B14F-4D97-AF65-F5344CB8AC3E}">
        <p14:creationId xmlns:p14="http://schemas.microsoft.com/office/powerpoint/2010/main" val="1326402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6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6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6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6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61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61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61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61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619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619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6195" grpId="0" build="p" autoUpdateAnimBg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en-US"/>
              <a:t>st</a:t>
            </a:r>
            <a:r>
              <a:rPr lang="en-US" altLang="en-US">
                <a:solidFill>
                  <a:schemeClr val="folHlink"/>
                </a:solidFill>
              </a:rPr>
              <a:t>anfordst</a:t>
            </a:r>
            <a:r>
              <a:rPr lang="en-US" altLang="en-US"/>
              <a:t>re</a:t>
            </a:r>
            <a:r>
              <a:rPr lang="en-US" altLang="en-US">
                <a:solidFill>
                  <a:schemeClr val="folHlink"/>
                </a:solidFill>
              </a:rPr>
              <a:t>amdat</a:t>
            </a:r>
            <a:r>
              <a:rPr lang="en-US" altLang="en-US"/>
              <a:t>am</a:t>
            </a:r>
            <a:r>
              <a:rPr lang="en-US" altLang="en-US">
                <a:solidFill>
                  <a:schemeClr val="folHlink"/>
                </a:solidFill>
              </a:rPr>
              <a:t>anager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113B87-D992-4497-B04D-4369C889C2DE}" type="slidenum">
              <a:rPr lang="en-US" altLang="en-US"/>
              <a:pPr/>
              <a:t>22</a:t>
            </a:fld>
            <a:endParaRPr lang="en-US" altLang="en-US"/>
          </a:p>
        </p:txBody>
      </p:sp>
      <p:sp>
        <p:nvSpPr>
          <p:cNvPr id="130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Query Language &amp; Semantics</a:t>
            </a:r>
          </a:p>
        </p:txBody>
      </p:sp>
      <p:sp>
        <p:nvSpPr>
          <p:cNvPr id="1300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2000" y="1371600"/>
            <a:ext cx="7848600" cy="4953000"/>
          </a:xfrm>
        </p:spPr>
        <p:txBody>
          <a:bodyPr>
            <a:normAutofit lnSpcReduction="10000"/>
          </a:bodyPr>
          <a:lstStyle/>
          <a:p>
            <a:r>
              <a:rPr lang="en-US" altLang="en-US"/>
              <a:t>Specifying queries over streams</a:t>
            </a:r>
          </a:p>
          <a:p>
            <a:pPr lvl="1"/>
            <a:r>
              <a:rPr lang="en-US" altLang="en-US"/>
              <a:t>SQL-like versus dataflow network of operators</a:t>
            </a:r>
          </a:p>
          <a:p>
            <a:pPr lvl="1"/>
            <a:r>
              <a:rPr lang="en-US" altLang="en-US"/>
              <a:t>Sliding windows as first-class query construct</a:t>
            </a:r>
          </a:p>
          <a:p>
            <a:r>
              <a:rPr lang="en-US" altLang="en-US"/>
              <a:t>Semantic issues</a:t>
            </a:r>
          </a:p>
          <a:p>
            <a:pPr lvl="1"/>
            <a:r>
              <a:rPr lang="en-US" altLang="en-US"/>
              <a:t>Blocking operators, e.g., </a:t>
            </a:r>
            <a:r>
              <a:rPr lang="en-US" altLang="en-US" i="1"/>
              <a:t>aggregation, order-by</a:t>
            </a:r>
          </a:p>
          <a:p>
            <a:pPr lvl="1"/>
            <a:r>
              <a:rPr lang="en-US" altLang="en-US"/>
              <a:t>Streams as sets versus lists</a:t>
            </a:r>
          </a:p>
          <a:p>
            <a:pPr lvl="1"/>
            <a:r>
              <a:rPr lang="en-US" altLang="en-US"/>
              <a:t>Timestamping</a:t>
            </a:r>
          </a:p>
        </p:txBody>
      </p:sp>
    </p:spTree>
    <p:extLst>
      <p:ext uri="{BB962C8B-B14F-4D97-AF65-F5344CB8AC3E}">
        <p14:creationId xmlns:p14="http://schemas.microsoft.com/office/powerpoint/2010/main" val="17540366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en-US"/>
              <a:t>st</a:t>
            </a:r>
            <a:r>
              <a:rPr lang="en-US" altLang="en-US">
                <a:solidFill>
                  <a:schemeClr val="folHlink"/>
                </a:solidFill>
              </a:rPr>
              <a:t>anfordst</a:t>
            </a:r>
            <a:r>
              <a:rPr lang="en-US" altLang="en-US"/>
              <a:t>re</a:t>
            </a:r>
            <a:r>
              <a:rPr lang="en-US" altLang="en-US">
                <a:solidFill>
                  <a:schemeClr val="folHlink"/>
                </a:solidFill>
              </a:rPr>
              <a:t>amdat</a:t>
            </a:r>
            <a:r>
              <a:rPr lang="en-US" altLang="en-US"/>
              <a:t>am</a:t>
            </a:r>
            <a:r>
              <a:rPr lang="en-US" altLang="en-US">
                <a:solidFill>
                  <a:schemeClr val="folHlink"/>
                </a:solidFill>
              </a:rPr>
              <a:t>anager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69E69A-41A6-4214-8418-18ED4D856C7C}" type="slidenum">
              <a:rPr lang="en-US" altLang="en-US"/>
              <a:pPr/>
              <a:t>23</a:t>
            </a:fld>
            <a:endParaRPr lang="en-US" altLang="en-US"/>
          </a:p>
        </p:txBody>
      </p:sp>
      <p:sp>
        <p:nvSpPr>
          <p:cNvPr id="131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600"/>
              <a:t>Query Evaluation -- Approximation</a:t>
            </a:r>
            <a:endParaRPr lang="en-US" altLang="en-US"/>
          </a:p>
        </p:txBody>
      </p:sp>
      <p:sp>
        <p:nvSpPr>
          <p:cNvPr id="1310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143000"/>
            <a:ext cx="7848600" cy="4953000"/>
          </a:xfrm>
        </p:spPr>
        <p:txBody>
          <a:bodyPr>
            <a:normAutofit lnSpcReduction="10000"/>
          </a:bodyPr>
          <a:lstStyle/>
          <a:p>
            <a:r>
              <a:rPr lang="en-US" altLang="en-US"/>
              <a:t>Why approximate?</a:t>
            </a:r>
          </a:p>
          <a:p>
            <a:pPr lvl="1"/>
            <a:r>
              <a:rPr lang="en-US" altLang="en-US"/>
              <a:t>Streams are coming too fast</a:t>
            </a:r>
          </a:p>
          <a:p>
            <a:pPr lvl="1"/>
            <a:r>
              <a:rPr lang="en-US" altLang="en-US"/>
              <a:t>Exact answer requires unbounded storage or significant computational resources</a:t>
            </a:r>
          </a:p>
          <a:p>
            <a:pPr lvl="1"/>
            <a:r>
              <a:rPr lang="en-US" altLang="en-US"/>
              <a:t>Ad hoc queries reference history</a:t>
            </a:r>
          </a:p>
          <a:p>
            <a:r>
              <a:rPr lang="en-US" altLang="en-US"/>
              <a:t>Issues in approximation</a:t>
            </a:r>
          </a:p>
          <a:p>
            <a:pPr lvl="1"/>
            <a:r>
              <a:rPr lang="en-US" altLang="en-US"/>
              <a:t>Sliding windows, sampling, synopses, …</a:t>
            </a:r>
          </a:p>
          <a:p>
            <a:pPr lvl="1"/>
            <a:r>
              <a:rPr lang="en-US" altLang="en-US"/>
              <a:t>How is approximation controlled?</a:t>
            </a:r>
          </a:p>
          <a:p>
            <a:pPr lvl="1"/>
            <a:r>
              <a:rPr lang="en-US" altLang="en-US"/>
              <a:t>How is it understood by user?</a:t>
            </a:r>
          </a:p>
          <a:p>
            <a:r>
              <a:rPr lang="en-US" altLang="en-US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Accuracy-efficiency-storage tradeoff</a:t>
            </a:r>
          </a:p>
          <a:p>
            <a:pPr lvl="1">
              <a:buFontTx/>
              <a:buNone/>
            </a:pPr>
            <a:endParaRPr lang="en-US" altLang="en-US"/>
          </a:p>
          <a:p>
            <a:pPr lvl="1">
              <a:buFontTx/>
              <a:buNone/>
            </a:pPr>
            <a:endParaRPr lang="en-US" altLang="en-US" sz="2000"/>
          </a:p>
        </p:txBody>
      </p:sp>
    </p:spTree>
    <p:extLst>
      <p:ext uri="{BB962C8B-B14F-4D97-AF65-F5344CB8AC3E}">
        <p14:creationId xmlns:p14="http://schemas.microsoft.com/office/powerpoint/2010/main" val="347546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10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10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10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10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10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10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10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10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107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1075" grpId="0" build="p" autoUpdateAnimBg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en-US"/>
              <a:t>st</a:t>
            </a:r>
            <a:r>
              <a:rPr lang="en-US" altLang="en-US">
                <a:solidFill>
                  <a:schemeClr val="folHlink"/>
                </a:solidFill>
              </a:rPr>
              <a:t>anfordst</a:t>
            </a:r>
            <a:r>
              <a:rPr lang="en-US" altLang="en-US"/>
              <a:t>re</a:t>
            </a:r>
            <a:r>
              <a:rPr lang="en-US" altLang="en-US">
                <a:solidFill>
                  <a:schemeClr val="folHlink"/>
                </a:solidFill>
              </a:rPr>
              <a:t>amdat</a:t>
            </a:r>
            <a:r>
              <a:rPr lang="en-US" altLang="en-US"/>
              <a:t>am</a:t>
            </a:r>
            <a:r>
              <a:rPr lang="en-US" altLang="en-US">
                <a:solidFill>
                  <a:schemeClr val="folHlink"/>
                </a:solidFill>
              </a:rPr>
              <a:t>anager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09490F-A52A-4F27-ACB4-06D84D89028D}" type="slidenum">
              <a:rPr lang="en-US" altLang="en-US"/>
              <a:pPr/>
              <a:t>24</a:t>
            </a:fld>
            <a:endParaRPr lang="en-US" altLang="en-US"/>
          </a:p>
        </p:txBody>
      </p:sp>
      <p:sp>
        <p:nvSpPr>
          <p:cNvPr id="139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Query Evaluation -- Adaptivity</a:t>
            </a:r>
          </a:p>
        </p:txBody>
      </p:sp>
      <p:sp>
        <p:nvSpPr>
          <p:cNvPr id="1392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en-US"/>
              <a:t>Why adaptivity?</a:t>
            </a:r>
          </a:p>
          <a:p>
            <a:pPr lvl="1"/>
            <a:r>
              <a:rPr lang="en-US" altLang="en-US"/>
              <a:t>Queries are long-running</a:t>
            </a:r>
          </a:p>
          <a:p>
            <a:pPr lvl="1"/>
            <a:r>
              <a:rPr lang="en-US" altLang="en-US"/>
              <a:t>Fluctuating stream arrival &amp; data characteristics</a:t>
            </a:r>
          </a:p>
          <a:p>
            <a:pPr lvl="1"/>
            <a:r>
              <a:rPr lang="en-US" altLang="en-US"/>
              <a:t>Evolving query loads</a:t>
            </a:r>
          </a:p>
          <a:p>
            <a:r>
              <a:rPr lang="en-US" altLang="en-US"/>
              <a:t>Issues in adaptivity</a:t>
            </a:r>
          </a:p>
          <a:p>
            <a:pPr lvl="1"/>
            <a:r>
              <a:rPr lang="en-US" altLang="en-US"/>
              <a:t>Adaptive resource allocation (memory, computation)</a:t>
            </a:r>
          </a:p>
          <a:p>
            <a:pPr lvl="1"/>
            <a:r>
              <a:rPr lang="en-US" altLang="en-US"/>
              <a:t>Adaptive query execution plans</a:t>
            </a:r>
          </a:p>
        </p:txBody>
      </p:sp>
    </p:spTree>
    <p:extLst>
      <p:ext uri="{BB962C8B-B14F-4D97-AF65-F5344CB8AC3E}">
        <p14:creationId xmlns:p14="http://schemas.microsoft.com/office/powerpoint/2010/main" val="1466223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9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92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92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92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92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92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92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9267" grpId="0" build="p" autoUpdateAnimBg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en-US"/>
              <a:t>st</a:t>
            </a:r>
            <a:r>
              <a:rPr lang="en-US" altLang="en-US">
                <a:solidFill>
                  <a:schemeClr val="folHlink"/>
                </a:solidFill>
              </a:rPr>
              <a:t>anfordst</a:t>
            </a:r>
            <a:r>
              <a:rPr lang="en-US" altLang="en-US"/>
              <a:t>re</a:t>
            </a:r>
            <a:r>
              <a:rPr lang="en-US" altLang="en-US">
                <a:solidFill>
                  <a:schemeClr val="folHlink"/>
                </a:solidFill>
              </a:rPr>
              <a:t>amdat</a:t>
            </a:r>
            <a:r>
              <a:rPr lang="en-US" altLang="en-US"/>
              <a:t>am</a:t>
            </a:r>
            <a:r>
              <a:rPr lang="en-US" altLang="en-US">
                <a:solidFill>
                  <a:schemeClr val="folHlink"/>
                </a:solidFill>
              </a:rPr>
              <a:t>anager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B0D5C-282D-4EC4-9999-DB9DB3D06A42}" type="slidenum">
              <a:rPr lang="en-US" altLang="en-US"/>
              <a:pPr/>
              <a:t>25</a:t>
            </a:fld>
            <a:endParaRPr lang="en-US" altLang="en-US"/>
          </a:p>
        </p:txBody>
      </p:sp>
      <p:sp>
        <p:nvSpPr>
          <p:cNvPr id="133122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228600"/>
            <a:ext cx="8305800" cy="1066800"/>
          </a:xfrm>
        </p:spPr>
        <p:txBody>
          <a:bodyPr/>
          <a:lstStyle/>
          <a:p>
            <a:r>
              <a:rPr lang="en-US" altLang="en-US" sz="3600"/>
              <a:t>Query Evaluation -- Multiple Queries</a:t>
            </a:r>
            <a:endParaRPr lang="en-US" altLang="en-US"/>
          </a:p>
        </p:txBody>
      </p:sp>
      <p:sp>
        <p:nvSpPr>
          <p:cNvPr id="133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Possibly large number of continuous queries </a:t>
            </a:r>
          </a:p>
          <a:p>
            <a:r>
              <a:rPr lang="en-US" altLang="en-US"/>
              <a:t>Long-running</a:t>
            </a:r>
          </a:p>
          <a:p>
            <a:r>
              <a:rPr lang="en-US" altLang="en-US"/>
              <a:t>Shared resources</a:t>
            </a:r>
          </a:p>
          <a:p>
            <a:r>
              <a:rPr lang="en-US" altLang="en-US"/>
              <a:t>Multi-query optimization</a:t>
            </a:r>
          </a:p>
        </p:txBody>
      </p:sp>
    </p:spTree>
    <p:extLst>
      <p:ext uri="{BB962C8B-B14F-4D97-AF65-F5344CB8AC3E}">
        <p14:creationId xmlns:p14="http://schemas.microsoft.com/office/powerpoint/2010/main" val="14924736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en-US"/>
              <a:t>st</a:t>
            </a:r>
            <a:r>
              <a:rPr lang="en-US" altLang="en-US">
                <a:solidFill>
                  <a:schemeClr val="folHlink"/>
                </a:solidFill>
              </a:rPr>
              <a:t>anfordst</a:t>
            </a:r>
            <a:r>
              <a:rPr lang="en-US" altLang="en-US"/>
              <a:t>re</a:t>
            </a:r>
            <a:r>
              <a:rPr lang="en-US" altLang="en-US">
                <a:solidFill>
                  <a:schemeClr val="folHlink"/>
                </a:solidFill>
              </a:rPr>
              <a:t>amdat</a:t>
            </a:r>
            <a:r>
              <a:rPr lang="en-US" altLang="en-US"/>
              <a:t>am</a:t>
            </a:r>
            <a:r>
              <a:rPr lang="en-US" altLang="en-US">
                <a:solidFill>
                  <a:schemeClr val="folHlink"/>
                </a:solidFill>
              </a:rPr>
              <a:t>anager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B1E34-A092-426D-8E6E-2AF82A2012B7}" type="slidenum">
              <a:rPr lang="en-US" altLang="en-US"/>
              <a:pPr/>
              <a:t>26</a:t>
            </a:fld>
            <a:endParaRPr lang="en-US" altLang="en-US"/>
          </a:p>
        </p:txBody>
      </p:sp>
      <p:sp>
        <p:nvSpPr>
          <p:cNvPr id="177154" name="Rectangle 1026"/>
          <p:cNvSpPr>
            <a:spLocks noGrp="1" noChangeArrowheads="1"/>
          </p:cNvSpPr>
          <p:nvPr>
            <p:ph type="title"/>
          </p:nvPr>
        </p:nvSpPr>
        <p:spPr>
          <a:xfrm>
            <a:off x="152400" y="228600"/>
            <a:ext cx="8839200" cy="1066800"/>
          </a:xfrm>
        </p:spPr>
        <p:txBody>
          <a:bodyPr/>
          <a:lstStyle/>
          <a:p>
            <a:r>
              <a:rPr lang="en-US" altLang="en-US" sz="3600"/>
              <a:t>Query Evaluation -- Distributed Streams</a:t>
            </a:r>
            <a:endParaRPr lang="en-US" altLang="en-US"/>
          </a:p>
        </p:txBody>
      </p:sp>
      <p:sp>
        <p:nvSpPr>
          <p:cNvPr id="177155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pPr>
              <a:lnSpc>
                <a:spcPct val="85000"/>
              </a:lnSpc>
              <a:buFontTx/>
              <a:buChar char="1"/>
            </a:pPr>
            <a:r>
              <a:rPr lang="en-US" altLang="en-US"/>
              <a:t>Many physical streams but one logical stream</a:t>
            </a:r>
          </a:p>
          <a:p>
            <a:pPr lvl="1">
              <a:lnSpc>
                <a:spcPct val="85000"/>
              </a:lnSpc>
            </a:pPr>
            <a:r>
              <a:rPr lang="en-US" altLang="en-US"/>
              <a:t>E.g., maintain top 100 visited pages at Yahoo</a:t>
            </a:r>
          </a:p>
          <a:p>
            <a:pPr>
              <a:lnSpc>
                <a:spcPct val="85000"/>
              </a:lnSpc>
              <a:buFontTx/>
              <a:buChar char="2"/>
            </a:pPr>
            <a:r>
              <a:rPr lang="en-US" altLang="en-US"/>
              <a:t>Correlate streams at distributed servers</a:t>
            </a:r>
          </a:p>
          <a:p>
            <a:pPr lvl="1">
              <a:lnSpc>
                <a:spcPct val="85000"/>
              </a:lnSpc>
            </a:pPr>
            <a:r>
              <a:rPr lang="en-US" altLang="en-US"/>
              <a:t>E.g., network monitoring</a:t>
            </a:r>
          </a:p>
          <a:p>
            <a:pPr>
              <a:lnSpc>
                <a:spcPct val="85000"/>
              </a:lnSpc>
              <a:buFontTx/>
              <a:buChar char="3"/>
            </a:pPr>
            <a:r>
              <a:rPr lang="en-US" altLang="en-US"/>
              <a:t>Many streams controlled by a few servers</a:t>
            </a:r>
          </a:p>
          <a:p>
            <a:pPr lvl="1">
              <a:lnSpc>
                <a:spcPct val="85000"/>
              </a:lnSpc>
            </a:pPr>
            <a:r>
              <a:rPr lang="en-US" altLang="en-US"/>
              <a:t>E.g., sensor networks </a:t>
            </a:r>
          </a:p>
          <a:p>
            <a:pPr>
              <a:lnSpc>
                <a:spcPct val="85000"/>
              </a:lnSpc>
            </a:pPr>
            <a:r>
              <a:rPr lang="en-US" altLang="en-US"/>
              <a:t>Issues</a:t>
            </a:r>
          </a:p>
          <a:p>
            <a:pPr lvl="1">
              <a:lnSpc>
                <a:spcPct val="85000"/>
              </a:lnSpc>
            </a:pPr>
            <a:r>
              <a:rPr lang="en-US" altLang="en-US"/>
              <a:t>Move processing to streams, not streams to processor</a:t>
            </a:r>
          </a:p>
          <a:p>
            <a:pPr lvl="1">
              <a:lnSpc>
                <a:spcPct val="85000"/>
              </a:lnSpc>
            </a:pPr>
            <a:r>
              <a:rPr lang="en-US" altLang="en-US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Approximation-bandwidth tradeoff</a:t>
            </a:r>
          </a:p>
        </p:txBody>
      </p:sp>
    </p:spTree>
    <p:extLst>
      <p:ext uri="{BB962C8B-B14F-4D97-AF65-F5344CB8AC3E}">
        <p14:creationId xmlns:p14="http://schemas.microsoft.com/office/powerpoint/2010/main" val="493531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71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71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71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71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71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71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71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71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715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7155" grpId="0" build="p" autoUpdateAnimBg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en-US"/>
              <a:t>st</a:t>
            </a:r>
            <a:r>
              <a:rPr lang="en-US" altLang="en-US">
                <a:solidFill>
                  <a:schemeClr val="folHlink"/>
                </a:solidFill>
              </a:rPr>
              <a:t>anfordst</a:t>
            </a:r>
            <a:r>
              <a:rPr lang="en-US" altLang="en-US"/>
              <a:t>re</a:t>
            </a:r>
            <a:r>
              <a:rPr lang="en-US" altLang="en-US">
                <a:solidFill>
                  <a:schemeClr val="folHlink"/>
                </a:solidFill>
              </a:rPr>
              <a:t>amdat</a:t>
            </a:r>
            <a:r>
              <a:rPr lang="en-US" altLang="en-US"/>
              <a:t>am</a:t>
            </a:r>
            <a:r>
              <a:rPr lang="en-US" altLang="en-US">
                <a:solidFill>
                  <a:schemeClr val="folHlink"/>
                </a:solidFill>
              </a:rPr>
              <a:t>anager</a:t>
            </a:r>
          </a:p>
        </p:txBody>
      </p:sp>
      <p:sp>
        <p:nvSpPr>
          <p:cNvPr id="202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3D0D46-D937-401E-9E51-9051CECB4354}" type="slidenum">
              <a:rPr lang="en-US" altLang="en-US"/>
              <a:pPr/>
              <a:t>27</a:t>
            </a:fld>
            <a:endParaRPr lang="en-US" altLang="en-US"/>
          </a:p>
        </p:txBody>
      </p:sp>
      <p:sp>
        <p:nvSpPr>
          <p:cNvPr id="14029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7772400" cy="1143000"/>
          </a:xfrm>
        </p:spPr>
        <p:txBody>
          <a:bodyPr/>
          <a:lstStyle/>
          <a:p>
            <a:r>
              <a:rPr lang="en-US" altLang="en-US"/>
              <a:t>Query Processing Architecture</a:t>
            </a:r>
          </a:p>
        </p:txBody>
      </p:sp>
      <p:grpSp>
        <p:nvGrpSpPr>
          <p:cNvPr id="140291" name="Group 3"/>
          <p:cNvGrpSpPr>
            <a:grpSpLocks/>
          </p:cNvGrpSpPr>
          <p:nvPr/>
        </p:nvGrpSpPr>
        <p:grpSpPr bwMode="auto">
          <a:xfrm>
            <a:off x="7696200" y="914400"/>
            <a:ext cx="971550" cy="909638"/>
            <a:chOff x="4704" y="1008"/>
            <a:chExt cx="612" cy="525"/>
          </a:xfrm>
        </p:grpSpPr>
        <p:sp>
          <p:nvSpPr>
            <p:cNvPr id="140292" name="laptop"/>
            <p:cNvSpPr>
              <a:spLocks noEditPoints="1" noChangeArrowheads="1"/>
            </p:cNvSpPr>
            <p:nvPr/>
          </p:nvSpPr>
          <p:spPr bwMode="auto">
            <a:xfrm>
              <a:off x="4704" y="1008"/>
              <a:ext cx="612" cy="525"/>
            </a:xfrm>
            <a:custGeom>
              <a:avLst/>
              <a:gdLst>
                <a:gd name="T0" fmla="*/ 3362 w 21600"/>
                <a:gd name="T1" fmla="*/ 0 h 21600"/>
                <a:gd name="T2" fmla="*/ 3362 w 21600"/>
                <a:gd name="T3" fmla="*/ 7173 h 21600"/>
                <a:gd name="T4" fmla="*/ 18327 w 21600"/>
                <a:gd name="T5" fmla="*/ 0 h 21600"/>
                <a:gd name="T6" fmla="*/ 18327 w 21600"/>
                <a:gd name="T7" fmla="*/ 7173 h 21600"/>
                <a:gd name="T8" fmla="*/ 10800 w 21600"/>
                <a:gd name="T9" fmla="*/ 0 h 21600"/>
                <a:gd name="T10" fmla="*/ 10800 w 21600"/>
                <a:gd name="T11" fmla="*/ 21600 h 21600"/>
                <a:gd name="T12" fmla="*/ 0 w 21600"/>
                <a:gd name="T13" fmla="*/ 21600 h 21600"/>
                <a:gd name="T14" fmla="*/ 21600 w 21600"/>
                <a:gd name="T15" fmla="*/ 21600 h 21600"/>
                <a:gd name="T16" fmla="*/ 4445 w 21600"/>
                <a:gd name="T17" fmla="*/ 1858 h 21600"/>
                <a:gd name="T18" fmla="*/ 17311 w 21600"/>
                <a:gd name="T19" fmla="*/ 12323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 extrusionOk="0">
                  <a:moveTo>
                    <a:pt x="3362" y="0"/>
                  </a:moveTo>
                  <a:lnTo>
                    <a:pt x="18327" y="0"/>
                  </a:lnTo>
                  <a:lnTo>
                    <a:pt x="18327" y="14347"/>
                  </a:lnTo>
                  <a:lnTo>
                    <a:pt x="3362" y="14347"/>
                  </a:lnTo>
                  <a:lnTo>
                    <a:pt x="3362" y="0"/>
                  </a:lnTo>
                  <a:close/>
                </a:path>
                <a:path w="21600" h="21600" extrusionOk="0">
                  <a:moveTo>
                    <a:pt x="3340" y="15068"/>
                  </a:moveTo>
                  <a:lnTo>
                    <a:pt x="0" y="19877"/>
                  </a:lnTo>
                  <a:lnTo>
                    <a:pt x="21600" y="19877"/>
                  </a:lnTo>
                  <a:lnTo>
                    <a:pt x="18327" y="15068"/>
                  </a:lnTo>
                  <a:lnTo>
                    <a:pt x="3340" y="15068"/>
                  </a:lnTo>
                  <a:close/>
                </a:path>
                <a:path w="21600" h="21600" extrusionOk="0">
                  <a:moveTo>
                    <a:pt x="0" y="19877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19877"/>
                  </a:lnTo>
                  <a:lnTo>
                    <a:pt x="0" y="19877"/>
                  </a:lnTo>
                  <a:close/>
                </a:path>
                <a:path w="21600" h="21600" extrusionOk="0">
                  <a:moveTo>
                    <a:pt x="4186" y="1523"/>
                  </a:moveTo>
                  <a:lnTo>
                    <a:pt x="17547" y="1523"/>
                  </a:lnTo>
                  <a:lnTo>
                    <a:pt x="17547" y="12744"/>
                  </a:lnTo>
                  <a:lnTo>
                    <a:pt x="4186" y="12744"/>
                  </a:lnTo>
                  <a:lnTo>
                    <a:pt x="4186" y="1523"/>
                  </a:lnTo>
                  <a:close/>
                </a:path>
                <a:path w="21600" h="21600" extrusionOk="0">
                  <a:moveTo>
                    <a:pt x="3318" y="15549"/>
                  </a:moveTo>
                  <a:lnTo>
                    <a:pt x="2917" y="16110"/>
                  </a:lnTo>
                  <a:lnTo>
                    <a:pt x="18727" y="16110"/>
                  </a:lnTo>
                  <a:lnTo>
                    <a:pt x="18327" y="15549"/>
                  </a:lnTo>
                  <a:lnTo>
                    <a:pt x="3318" y="15549"/>
                  </a:lnTo>
                  <a:close/>
                </a:path>
                <a:path w="21600" h="21600" extrusionOk="0">
                  <a:moveTo>
                    <a:pt x="6213" y="18314"/>
                  </a:moveTo>
                  <a:lnTo>
                    <a:pt x="5946" y="18875"/>
                  </a:lnTo>
                  <a:lnTo>
                    <a:pt x="15766" y="18875"/>
                  </a:lnTo>
                  <a:lnTo>
                    <a:pt x="15499" y="18314"/>
                  </a:lnTo>
                  <a:lnTo>
                    <a:pt x="6213" y="18314"/>
                  </a:lnTo>
                  <a:close/>
                </a:path>
                <a:path w="21600" h="21600" extrusionOk="0">
                  <a:moveTo>
                    <a:pt x="2828" y="16471"/>
                  </a:moveTo>
                  <a:lnTo>
                    <a:pt x="2405" y="17072"/>
                  </a:lnTo>
                  <a:lnTo>
                    <a:pt x="19284" y="17072"/>
                  </a:lnTo>
                  <a:lnTo>
                    <a:pt x="18839" y="16471"/>
                  </a:lnTo>
                  <a:lnTo>
                    <a:pt x="2828" y="16471"/>
                  </a:lnTo>
                  <a:close/>
                </a:path>
                <a:path w="21600" h="21600" extrusionOk="0">
                  <a:moveTo>
                    <a:pt x="2316" y="17352"/>
                  </a:moveTo>
                  <a:lnTo>
                    <a:pt x="1871" y="17953"/>
                  </a:lnTo>
                  <a:lnTo>
                    <a:pt x="19863" y="17953"/>
                  </a:lnTo>
                  <a:lnTo>
                    <a:pt x="19395" y="17352"/>
                  </a:lnTo>
                  <a:lnTo>
                    <a:pt x="2316" y="17352"/>
                  </a:lnTo>
                  <a:close/>
                </a:path>
              </a:pathLst>
            </a:custGeom>
            <a:solidFill>
              <a:srgbClr val="C0C0C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140293" name="Picture 5" descr="C:\Documents and Settings\shivnath\Application Data\Microsoft\Media Catalog\Downloaded Clips\cl4b\j0188073.wmf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8" y="1056"/>
              <a:ext cx="336" cy="2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40294" name="Text Box 6"/>
          <p:cNvSpPr txBox="1">
            <a:spLocks noChangeArrowheads="1"/>
          </p:cNvSpPr>
          <p:nvPr/>
        </p:nvSpPr>
        <p:spPr bwMode="auto">
          <a:xfrm>
            <a:off x="285750" y="5127625"/>
            <a:ext cx="1735138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altLang="en-US" sz="2000">
                <a:effectLst/>
              </a:rPr>
              <a:t>Input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000">
                <a:effectLst/>
              </a:rPr>
              <a:t>Data Streams</a:t>
            </a:r>
          </a:p>
        </p:txBody>
      </p:sp>
      <p:pic>
        <p:nvPicPr>
          <p:cNvPr id="140295" name="Picture 7" descr="C:\Documents and Settings\shivnath\Application Data\Microsoft\Media Catalog\Downloaded Clips\cl74\j0292314.wm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2819400"/>
            <a:ext cx="838200" cy="798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0296" name="Picture 8" descr="C:\Documents and Settings\shivnath\Application Data\Microsoft\Media Catalog\Downloaded Clips\cl78\j0301186.wmf"/>
          <p:cNvPicPr>
            <a:picLocks noChangeAspect="1" noChangeArrowheads="1"/>
          </p:cNvPicPr>
          <p:nvPr/>
        </p:nvPicPr>
        <p:blipFill>
          <a:blip r:embed="rId5" cstate="print">
            <a:lum bright="22000" contrast="-1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600" y="4343400"/>
            <a:ext cx="11049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0297" name="Group 9"/>
          <p:cNvGrpSpPr>
            <a:grpSpLocks/>
          </p:cNvGrpSpPr>
          <p:nvPr/>
        </p:nvGrpSpPr>
        <p:grpSpPr bwMode="auto">
          <a:xfrm>
            <a:off x="7315200" y="4800600"/>
            <a:ext cx="228600" cy="304800"/>
            <a:chOff x="4171" y="2016"/>
            <a:chExt cx="310" cy="752"/>
          </a:xfrm>
        </p:grpSpPr>
        <p:sp>
          <p:nvSpPr>
            <p:cNvPr id="140298" name="AutoShape 10"/>
            <p:cNvSpPr>
              <a:spLocks noChangeArrowheads="1"/>
            </p:cNvSpPr>
            <p:nvPr/>
          </p:nvSpPr>
          <p:spPr bwMode="auto">
            <a:xfrm>
              <a:off x="4272" y="2016"/>
              <a:ext cx="91" cy="120"/>
            </a:xfrm>
            <a:prstGeom prst="flowChartConnector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0299" name="AutoShape 11"/>
            <p:cNvSpPr>
              <a:spLocks noChangeArrowheads="1"/>
            </p:cNvSpPr>
            <p:nvPr/>
          </p:nvSpPr>
          <p:spPr bwMode="auto">
            <a:xfrm>
              <a:off x="4262" y="2400"/>
              <a:ext cx="92" cy="120"/>
            </a:xfrm>
            <a:prstGeom prst="flowChartConnector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0300" name="AutoShape 12"/>
            <p:cNvSpPr>
              <a:spLocks noChangeArrowheads="1"/>
            </p:cNvSpPr>
            <p:nvPr/>
          </p:nvSpPr>
          <p:spPr bwMode="auto">
            <a:xfrm rot="18480000">
              <a:off x="4123" y="2608"/>
              <a:ext cx="200" cy="103"/>
            </a:xfrm>
            <a:custGeom>
              <a:avLst/>
              <a:gdLst>
                <a:gd name="G0" fmla="+- 16200 0 0"/>
                <a:gd name="G1" fmla="+- 5400 0 0"/>
                <a:gd name="G2" fmla="+- 21600 0 5400"/>
                <a:gd name="G3" fmla="+- 10800 0 5400"/>
                <a:gd name="G4" fmla="+- 21600 0 16200"/>
                <a:gd name="G5" fmla="*/ G4 G3 10800"/>
                <a:gd name="G6" fmla="+- 21600 0 G5"/>
                <a:gd name="T0" fmla="*/ 16200 w 21600"/>
                <a:gd name="T1" fmla="*/ 0 h 21600"/>
                <a:gd name="T2" fmla="*/ 0 w 21600"/>
                <a:gd name="T3" fmla="*/ 10800 h 21600"/>
                <a:gd name="T4" fmla="*/ 16200 w 21600"/>
                <a:gd name="T5" fmla="*/ 21600 h 21600"/>
                <a:gd name="T6" fmla="*/ 21600 w 21600"/>
                <a:gd name="T7" fmla="*/ 10800 h 21600"/>
                <a:gd name="T8" fmla="*/ 17694720 60000 65536"/>
                <a:gd name="T9" fmla="*/ 11796480 60000 65536"/>
                <a:gd name="T10" fmla="*/ 5898240 60000 65536"/>
                <a:gd name="T11" fmla="*/ 0 60000 65536"/>
                <a:gd name="T12" fmla="*/ 3375 w 21600"/>
                <a:gd name="T13" fmla="*/ G1 h 21600"/>
                <a:gd name="T14" fmla="*/ G6 w 21600"/>
                <a:gd name="T15" fmla="*/ G2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6200" y="0"/>
                  </a:moveTo>
                  <a:lnTo>
                    <a:pt x="16200" y="5400"/>
                  </a:lnTo>
                  <a:lnTo>
                    <a:pt x="3375" y="5400"/>
                  </a:lnTo>
                  <a:lnTo>
                    <a:pt x="3375" y="16200"/>
                  </a:lnTo>
                  <a:lnTo>
                    <a:pt x="16200" y="16200"/>
                  </a:lnTo>
                  <a:lnTo>
                    <a:pt x="16200" y="21600"/>
                  </a:lnTo>
                  <a:lnTo>
                    <a:pt x="21600" y="10800"/>
                  </a:lnTo>
                  <a:close/>
                </a:path>
                <a:path w="21600" h="21600">
                  <a:moveTo>
                    <a:pt x="1350" y="5400"/>
                  </a:moveTo>
                  <a:lnTo>
                    <a:pt x="1350" y="16200"/>
                  </a:lnTo>
                  <a:lnTo>
                    <a:pt x="2700" y="16200"/>
                  </a:lnTo>
                  <a:lnTo>
                    <a:pt x="2700" y="5400"/>
                  </a:lnTo>
                  <a:close/>
                </a:path>
                <a:path w="21600" h="21600">
                  <a:moveTo>
                    <a:pt x="0" y="5400"/>
                  </a:moveTo>
                  <a:lnTo>
                    <a:pt x="0" y="16200"/>
                  </a:lnTo>
                  <a:lnTo>
                    <a:pt x="675" y="16200"/>
                  </a:lnTo>
                  <a:lnTo>
                    <a:pt x="675" y="5400"/>
                  </a:lnTo>
                  <a:close/>
                </a:path>
              </a:pathLst>
            </a:cu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0301" name="AutoShape 13"/>
            <p:cNvSpPr>
              <a:spLocks noChangeArrowheads="1"/>
            </p:cNvSpPr>
            <p:nvPr/>
          </p:nvSpPr>
          <p:spPr bwMode="auto">
            <a:xfrm rot="13560000">
              <a:off x="4330" y="2616"/>
              <a:ext cx="200" cy="103"/>
            </a:xfrm>
            <a:custGeom>
              <a:avLst/>
              <a:gdLst>
                <a:gd name="G0" fmla="+- 16200 0 0"/>
                <a:gd name="G1" fmla="+- 5400 0 0"/>
                <a:gd name="G2" fmla="+- 21600 0 5400"/>
                <a:gd name="G3" fmla="+- 10800 0 5400"/>
                <a:gd name="G4" fmla="+- 21600 0 16200"/>
                <a:gd name="G5" fmla="*/ G4 G3 10800"/>
                <a:gd name="G6" fmla="+- 21600 0 G5"/>
                <a:gd name="T0" fmla="*/ 16200 w 21600"/>
                <a:gd name="T1" fmla="*/ 0 h 21600"/>
                <a:gd name="T2" fmla="*/ 0 w 21600"/>
                <a:gd name="T3" fmla="*/ 10800 h 21600"/>
                <a:gd name="T4" fmla="*/ 16200 w 21600"/>
                <a:gd name="T5" fmla="*/ 21600 h 21600"/>
                <a:gd name="T6" fmla="*/ 21600 w 21600"/>
                <a:gd name="T7" fmla="*/ 10800 h 21600"/>
                <a:gd name="T8" fmla="*/ 17694720 60000 65536"/>
                <a:gd name="T9" fmla="*/ 11796480 60000 65536"/>
                <a:gd name="T10" fmla="*/ 5898240 60000 65536"/>
                <a:gd name="T11" fmla="*/ 0 60000 65536"/>
                <a:gd name="T12" fmla="*/ 3375 w 21600"/>
                <a:gd name="T13" fmla="*/ G1 h 21600"/>
                <a:gd name="T14" fmla="*/ G6 w 21600"/>
                <a:gd name="T15" fmla="*/ G2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6200" y="0"/>
                  </a:moveTo>
                  <a:lnTo>
                    <a:pt x="16200" y="5400"/>
                  </a:lnTo>
                  <a:lnTo>
                    <a:pt x="3375" y="5400"/>
                  </a:lnTo>
                  <a:lnTo>
                    <a:pt x="3375" y="16200"/>
                  </a:lnTo>
                  <a:lnTo>
                    <a:pt x="16200" y="16200"/>
                  </a:lnTo>
                  <a:lnTo>
                    <a:pt x="16200" y="21600"/>
                  </a:lnTo>
                  <a:lnTo>
                    <a:pt x="21600" y="10800"/>
                  </a:lnTo>
                  <a:close/>
                </a:path>
                <a:path w="21600" h="21600">
                  <a:moveTo>
                    <a:pt x="1350" y="5400"/>
                  </a:moveTo>
                  <a:lnTo>
                    <a:pt x="1350" y="16200"/>
                  </a:lnTo>
                  <a:lnTo>
                    <a:pt x="2700" y="16200"/>
                  </a:lnTo>
                  <a:lnTo>
                    <a:pt x="2700" y="5400"/>
                  </a:lnTo>
                  <a:close/>
                </a:path>
                <a:path w="21600" h="21600">
                  <a:moveTo>
                    <a:pt x="0" y="5400"/>
                  </a:moveTo>
                  <a:lnTo>
                    <a:pt x="0" y="16200"/>
                  </a:lnTo>
                  <a:lnTo>
                    <a:pt x="675" y="16200"/>
                  </a:lnTo>
                  <a:lnTo>
                    <a:pt x="675" y="5400"/>
                  </a:lnTo>
                  <a:close/>
                </a:path>
              </a:pathLst>
            </a:cu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0302" name="AutoShape 14"/>
            <p:cNvSpPr>
              <a:spLocks noChangeArrowheads="1"/>
            </p:cNvSpPr>
            <p:nvPr/>
          </p:nvSpPr>
          <p:spPr bwMode="auto">
            <a:xfrm rot="16200000">
              <a:off x="4224" y="2208"/>
              <a:ext cx="200" cy="103"/>
            </a:xfrm>
            <a:custGeom>
              <a:avLst/>
              <a:gdLst>
                <a:gd name="G0" fmla="+- 16200 0 0"/>
                <a:gd name="G1" fmla="+- 5467 0 0"/>
                <a:gd name="G2" fmla="+- 21600 0 5467"/>
                <a:gd name="G3" fmla="+- 10800 0 5467"/>
                <a:gd name="G4" fmla="+- 21600 0 16200"/>
                <a:gd name="G5" fmla="*/ G4 G3 10800"/>
                <a:gd name="G6" fmla="+- 21600 0 G5"/>
                <a:gd name="T0" fmla="*/ 16200 w 21600"/>
                <a:gd name="T1" fmla="*/ 0 h 21600"/>
                <a:gd name="T2" fmla="*/ 0 w 21600"/>
                <a:gd name="T3" fmla="*/ 10800 h 21600"/>
                <a:gd name="T4" fmla="*/ 16200 w 21600"/>
                <a:gd name="T5" fmla="*/ 21600 h 21600"/>
                <a:gd name="T6" fmla="*/ 21600 w 21600"/>
                <a:gd name="T7" fmla="*/ 10800 h 21600"/>
                <a:gd name="T8" fmla="*/ 17694720 60000 65536"/>
                <a:gd name="T9" fmla="*/ 11796480 60000 65536"/>
                <a:gd name="T10" fmla="*/ 5898240 60000 65536"/>
                <a:gd name="T11" fmla="*/ 0 60000 65536"/>
                <a:gd name="T12" fmla="*/ 3375 w 21600"/>
                <a:gd name="T13" fmla="*/ G1 h 21600"/>
                <a:gd name="T14" fmla="*/ G6 w 21600"/>
                <a:gd name="T15" fmla="*/ G2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6200" y="0"/>
                  </a:moveTo>
                  <a:lnTo>
                    <a:pt x="16200" y="5467"/>
                  </a:lnTo>
                  <a:lnTo>
                    <a:pt x="3375" y="5467"/>
                  </a:lnTo>
                  <a:lnTo>
                    <a:pt x="3375" y="16133"/>
                  </a:lnTo>
                  <a:lnTo>
                    <a:pt x="16200" y="16133"/>
                  </a:lnTo>
                  <a:lnTo>
                    <a:pt x="16200" y="21600"/>
                  </a:lnTo>
                  <a:lnTo>
                    <a:pt x="21600" y="10800"/>
                  </a:lnTo>
                  <a:close/>
                </a:path>
                <a:path w="21600" h="21600">
                  <a:moveTo>
                    <a:pt x="1350" y="5467"/>
                  </a:moveTo>
                  <a:lnTo>
                    <a:pt x="1350" y="16133"/>
                  </a:lnTo>
                  <a:lnTo>
                    <a:pt x="2700" y="16133"/>
                  </a:lnTo>
                  <a:lnTo>
                    <a:pt x="2700" y="5467"/>
                  </a:lnTo>
                  <a:close/>
                </a:path>
                <a:path w="21600" h="21600">
                  <a:moveTo>
                    <a:pt x="0" y="5467"/>
                  </a:moveTo>
                  <a:lnTo>
                    <a:pt x="0" y="16133"/>
                  </a:lnTo>
                  <a:lnTo>
                    <a:pt x="675" y="16133"/>
                  </a:lnTo>
                  <a:lnTo>
                    <a:pt x="675" y="5467"/>
                  </a:lnTo>
                  <a:close/>
                </a:path>
              </a:pathLst>
            </a:cu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40303" name="Text Box 15"/>
          <p:cNvSpPr txBox="1">
            <a:spLocks noChangeArrowheads="1"/>
          </p:cNvSpPr>
          <p:nvPr/>
        </p:nvSpPr>
        <p:spPr bwMode="auto">
          <a:xfrm>
            <a:off x="7531681" y="3491862"/>
            <a:ext cx="1563248" cy="8956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altLang="en-US" sz="1400" b="1" dirty="0">
                <a:effectLst/>
              </a:rPr>
              <a:t>Users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1400" b="1" dirty="0">
                <a:effectLst/>
              </a:rPr>
              <a:t>issue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1400" b="1" dirty="0">
                <a:effectLst/>
              </a:rPr>
              <a:t>continuous and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1400" b="1" dirty="0">
                <a:effectLst/>
              </a:rPr>
              <a:t>ad-hoc queries</a:t>
            </a:r>
            <a:r>
              <a:rPr lang="en-US" altLang="en-US" sz="1600" b="1" dirty="0">
                <a:effectLst/>
              </a:rPr>
              <a:t> </a:t>
            </a:r>
          </a:p>
        </p:txBody>
      </p:sp>
      <p:sp>
        <p:nvSpPr>
          <p:cNvPr id="140304" name="Text Box 16"/>
          <p:cNvSpPr txBox="1">
            <a:spLocks noChangeArrowheads="1"/>
          </p:cNvSpPr>
          <p:nvPr/>
        </p:nvSpPr>
        <p:spPr bwMode="auto">
          <a:xfrm>
            <a:off x="6400800" y="5486400"/>
            <a:ext cx="2578100" cy="1330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altLang="en-US" sz="1800">
                <a:effectLst/>
              </a:rPr>
              <a:t>Administrator can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1800">
                <a:effectLst/>
              </a:rPr>
              <a:t>monitor query execution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1800">
                <a:effectLst/>
              </a:rPr>
              <a:t>and adjust run-time parameters</a:t>
            </a:r>
          </a:p>
        </p:txBody>
      </p:sp>
      <p:sp>
        <p:nvSpPr>
          <p:cNvPr id="140305" name="Text Box 17"/>
          <p:cNvSpPr txBox="1">
            <a:spLocks noChangeArrowheads="1"/>
          </p:cNvSpPr>
          <p:nvPr/>
        </p:nvSpPr>
        <p:spPr bwMode="auto">
          <a:xfrm>
            <a:off x="7140575" y="1773238"/>
            <a:ext cx="2101850" cy="835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altLang="en-US" sz="1800">
                <a:effectLst/>
              </a:rPr>
              <a:t>Applications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1800">
                <a:effectLst/>
              </a:rPr>
              <a:t>register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1800">
                <a:effectLst/>
              </a:rPr>
              <a:t>continuous queries</a:t>
            </a:r>
          </a:p>
        </p:txBody>
      </p:sp>
      <p:grpSp>
        <p:nvGrpSpPr>
          <p:cNvPr id="140306" name="Group 18"/>
          <p:cNvGrpSpPr>
            <a:grpSpLocks/>
          </p:cNvGrpSpPr>
          <p:nvPr/>
        </p:nvGrpSpPr>
        <p:grpSpPr bwMode="auto">
          <a:xfrm>
            <a:off x="6172200" y="1295400"/>
            <a:ext cx="1524000" cy="228600"/>
            <a:chOff x="576" y="3840"/>
            <a:chExt cx="912" cy="192"/>
          </a:xfrm>
        </p:grpSpPr>
        <p:sp>
          <p:nvSpPr>
            <p:cNvPr id="140307" name="Rectangle 19"/>
            <p:cNvSpPr>
              <a:spLocks noChangeArrowheads="1"/>
            </p:cNvSpPr>
            <p:nvPr/>
          </p:nvSpPr>
          <p:spPr bwMode="auto">
            <a:xfrm>
              <a:off x="816" y="3840"/>
              <a:ext cx="48" cy="192"/>
            </a:xfrm>
            <a:prstGeom prst="rect">
              <a:avLst/>
            </a:prstGeom>
            <a:solidFill>
              <a:srgbClr val="289E4D"/>
            </a:solidFill>
            <a:ln w="9525">
              <a:solidFill>
                <a:srgbClr val="289E4D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0308" name="Rectangle 20"/>
            <p:cNvSpPr>
              <a:spLocks noChangeArrowheads="1"/>
            </p:cNvSpPr>
            <p:nvPr/>
          </p:nvSpPr>
          <p:spPr bwMode="auto">
            <a:xfrm>
              <a:off x="912" y="3840"/>
              <a:ext cx="48" cy="192"/>
            </a:xfrm>
            <a:prstGeom prst="rect">
              <a:avLst/>
            </a:prstGeom>
            <a:solidFill>
              <a:srgbClr val="289E4D"/>
            </a:solidFill>
            <a:ln w="9525">
              <a:solidFill>
                <a:srgbClr val="289E4D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0309" name="Rectangle 21"/>
            <p:cNvSpPr>
              <a:spLocks noChangeArrowheads="1"/>
            </p:cNvSpPr>
            <p:nvPr/>
          </p:nvSpPr>
          <p:spPr bwMode="auto">
            <a:xfrm>
              <a:off x="1008" y="3840"/>
              <a:ext cx="48" cy="192"/>
            </a:xfrm>
            <a:prstGeom prst="rect">
              <a:avLst/>
            </a:prstGeom>
            <a:solidFill>
              <a:srgbClr val="289E4D"/>
            </a:solidFill>
            <a:ln w="9525">
              <a:solidFill>
                <a:srgbClr val="289E4D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0310" name="Rectangle 22"/>
            <p:cNvSpPr>
              <a:spLocks noChangeArrowheads="1"/>
            </p:cNvSpPr>
            <p:nvPr/>
          </p:nvSpPr>
          <p:spPr bwMode="auto">
            <a:xfrm>
              <a:off x="1104" y="3840"/>
              <a:ext cx="48" cy="192"/>
            </a:xfrm>
            <a:prstGeom prst="rect">
              <a:avLst/>
            </a:prstGeom>
            <a:solidFill>
              <a:srgbClr val="289E4D"/>
            </a:solidFill>
            <a:ln w="9525">
              <a:solidFill>
                <a:srgbClr val="289E4D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0311" name="Rectangle 23"/>
            <p:cNvSpPr>
              <a:spLocks noChangeArrowheads="1"/>
            </p:cNvSpPr>
            <p:nvPr/>
          </p:nvSpPr>
          <p:spPr bwMode="auto">
            <a:xfrm>
              <a:off x="1200" y="3840"/>
              <a:ext cx="48" cy="192"/>
            </a:xfrm>
            <a:prstGeom prst="rect">
              <a:avLst/>
            </a:prstGeom>
            <a:solidFill>
              <a:srgbClr val="289E4D"/>
            </a:solidFill>
            <a:ln w="9525">
              <a:solidFill>
                <a:srgbClr val="289E4D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0312" name="AutoShape 24"/>
            <p:cNvSpPr>
              <a:spLocks noChangeArrowheads="1"/>
            </p:cNvSpPr>
            <p:nvPr/>
          </p:nvSpPr>
          <p:spPr bwMode="auto">
            <a:xfrm>
              <a:off x="1296" y="3888"/>
              <a:ext cx="192" cy="96"/>
            </a:xfrm>
            <a:custGeom>
              <a:avLst/>
              <a:gdLst>
                <a:gd name="G0" fmla="+- 16200 0 0"/>
                <a:gd name="G1" fmla="+- 5400 0 0"/>
                <a:gd name="G2" fmla="+- 21600 0 5400"/>
                <a:gd name="G3" fmla="+- 10800 0 5400"/>
                <a:gd name="G4" fmla="+- 21600 0 16200"/>
                <a:gd name="G5" fmla="*/ G4 G3 10800"/>
                <a:gd name="G6" fmla="+- 21600 0 G5"/>
                <a:gd name="T0" fmla="*/ 16200 w 21600"/>
                <a:gd name="T1" fmla="*/ 0 h 21600"/>
                <a:gd name="T2" fmla="*/ 0 w 21600"/>
                <a:gd name="T3" fmla="*/ 10800 h 21600"/>
                <a:gd name="T4" fmla="*/ 16200 w 21600"/>
                <a:gd name="T5" fmla="*/ 21600 h 21600"/>
                <a:gd name="T6" fmla="*/ 21600 w 21600"/>
                <a:gd name="T7" fmla="*/ 10800 h 21600"/>
                <a:gd name="T8" fmla="*/ 17694720 60000 65536"/>
                <a:gd name="T9" fmla="*/ 11796480 60000 65536"/>
                <a:gd name="T10" fmla="*/ 5898240 60000 65536"/>
                <a:gd name="T11" fmla="*/ 0 60000 65536"/>
                <a:gd name="T12" fmla="*/ 3375 w 21600"/>
                <a:gd name="T13" fmla="*/ G1 h 21600"/>
                <a:gd name="T14" fmla="*/ G6 w 21600"/>
                <a:gd name="T15" fmla="*/ G2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6200" y="0"/>
                  </a:moveTo>
                  <a:lnTo>
                    <a:pt x="16200" y="5400"/>
                  </a:lnTo>
                  <a:lnTo>
                    <a:pt x="3375" y="5400"/>
                  </a:lnTo>
                  <a:lnTo>
                    <a:pt x="3375" y="16200"/>
                  </a:lnTo>
                  <a:lnTo>
                    <a:pt x="16200" y="16200"/>
                  </a:lnTo>
                  <a:lnTo>
                    <a:pt x="16200" y="21600"/>
                  </a:lnTo>
                  <a:lnTo>
                    <a:pt x="21600" y="10800"/>
                  </a:lnTo>
                  <a:close/>
                </a:path>
                <a:path w="21600" h="21600">
                  <a:moveTo>
                    <a:pt x="1350" y="5400"/>
                  </a:moveTo>
                  <a:lnTo>
                    <a:pt x="1350" y="16200"/>
                  </a:lnTo>
                  <a:lnTo>
                    <a:pt x="2700" y="16200"/>
                  </a:lnTo>
                  <a:lnTo>
                    <a:pt x="2700" y="5400"/>
                  </a:lnTo>
                  <a:close/>
                </a:path>
                <a:path w="21600" h="21600">
                  <a:moveTo>
                    <a:pt x="0" y="5400"/>
                  </a:moveTo>
                  <a:lnTo>
                    <a:pt x="0" y="16200"/>
                  </a:lnTo>
                  <a:lnTo>
                    <a:pt x="675" y="16200"/>
                  </a:lnTo>
                  <a:lnTo>
                    <a:pt x="675" y="5400"/>
                  </a:lnTo>
                  <a:close/>
                </a:path>
              </a:pathLst>
            </a:custGeom>
            <a:solidFill>
              <a:srgbClr val="289E4D"/>
            </a:solidFill>
            <a:ln w="9525">
              <a:solidFill>
                <a:srgbClr val="289E4D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0313" name="AutoShape 25"/>
            <p:cNvSpPr>
              <a:spLocks noChangeArrowheads="1"/>
            </p:cNvSpPr>
            <p:nvPr/>
          </p:nvSpPr>
          <p:spPr bwMode="auto">
            <a:xfrm>
              <a:off x="576" y="3888"/>
              <a:ext cx="192" cy="96"/>
            </a:xfrm>
            <a:custGeom>
              <a:avLst/>
              <a:gdLst>
                <a:gd name="G0" fmla="+- 16200 0 0"/>
                <a:gd name="G1" fmla="+- 5400 0 0"/>
                <a:gd name="G2" fmla="+- 21600 0 5400"/>
                <a:gd name="G3" fmla="+- 10800 0 5400"/>
                <a:gd name="G4" fmla="+- 21600 0 16200"/>
                <a:gd name="G5" fmla="*/ G4 G3 10800"/>
                <a:gd name="G6" fmla="+- 21600 0 G5"/>
                <a:gd name="T0" fmla="*/ 16200 w 21600"/>
                <a:gd name="T1" fmla="*/ 0 h 21600"/>
                <a:gd name="T2" fmla="*/ 0 w 21600"/>
                <a:gd name="T3" fmla="*/ 10800 h 21600"/>
                <a:gd name="T4" fmla="*/ 16200 w 21600"/>
                <a:gd name="T5" fmla="*/ 21600 h 21600"/>
                <a:gd name="T6" fmla="*/ 21600 w 21600"/>
                <a:gd name="T7" fmla="*/ 10800 h 21600"/>
                <a:gd name="T8" fmla="*/ 17694720 60000 65536"/>
                <a:gd name="T9" fmla="*/ 11796480 60000 65536"/>
                <a:gd name="T10" fmla="*/ 5898240 60000 65536"/>
                <a:gd name="T11" fmla="*/ 0 60000 65536"/>
                <a:gd name="T12" fmla="*/ 3375 w 21600"/>
                <a:gd name="T13" fmla="*/ G1 h 21600"/>
                <a:gd name="T14" fmla="*/ G6 w 21600"/>
                <a:gd name="T15" fmla="*/ G2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6200" y="0"/>
                  </a:moveTo>
                  <a:lnTo>
                    <a:pt x="16200" y="5400"/>
                  </a:lnTo>
                  <a:lnTo>
                    <a:pt x="3375" y="5400"/>
                  </a:lnTo>
                  <a:lnTo>
                    <a:pt x="3375" y="16200"/>
                  </a:lnTo>
                  <a:lnTo>
                    <a:pt x="16200" y="16200"/>
                  </a:lnTo>
                  <a:lnTo>
                    <a:pt x="16200" y="21600"/>
                  </a:lnTo>
                  <a:lnTo>
                    <a:pt x="21600" y="10800"/>
                  </a:lnTo>
                  <a:close/>
                </a:path>
                <a:path w="21600" h="21600">
                  <a:moveTo>
                    <a:pt x="1350" y="5400"/>
                  </a:moveTo>
                  <a:lnTo>
                    <a:pt x="1350" y="16200"/>
                  </a:lnTo>
                  <a:lnTo>
                    <a:pt x="2700" y="16200"/>
                  </a:lnTo>
                  <a:lnTo>
                    <a:pt x="2700" y="5400"/>
                  </a:lnTo>
                  <a:close/>
                </a:path>
                <a:path w="21600" h="21600">
                  <a:moveTo>
                    <a:pt x="0" y="5400"/>
                  </a:moveTo>
                  <a:lnTo>
                    <a:pt x="0" y="16200"/>
                  </a:lnTo>
                  <a:lnTo>
                    <a:pt x="675" y="16200"/>
                  </a:lnTo>
                  <a:lnTo>
                    <a:pt x="675" y="5400"/>
                  </a:lnTo>
                  <a:close/>
                </a:path>
              </a:pathLst>
            </a:custGeom>
            <a:solidFill>
              <a:srgbClr val="289E4D"/>
            </a:solidFill>
            <a:ln w="9525">
              <a:solidFill>
                <a:srgbClr val="289E4D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40314" name="Text Box 26"/>
          <p:cNvSpPr txBox="1">
            <a:spLocks noChangeArrowheads="1"/>
          </p:cNvSpPr>
          <p:nvPr/>
        </p:nvSpPr>
        <p:spPr bwMode="auto">
          <a:xfrm>
            <a:off x="6172200" y="1524000"/>
            <a:ext cx="990600" cy="587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altLang="en-US" sz="1800">
                <a:effectLst/>
              </a:rPr>
              <a:t>Output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1800">
                <a:effectLst/>
              </a:rPr>
              <a:t>Stream</a:t>
            </a:r>
          </a:p>
        </p:txBody>
      </p:sp>
      <p:sp>
        <p:nvSpPr>
          <p:cNvPr id="140315" name="AutoShape 27"/>
          <p:cNvSpPr>
            <a:spLocks noChangeArrowheads="1"/>
          </p:cNvSpPr>
          <p:nvPr/>
        </p:nvSpPr>
        <p:spPr bwMode="auto">
          <a:xfrm>
            <a:off x="6096000" y="3124200"/>
            <a:ext cx="914400" cy="228600"/>
          </a:xfrm>
          <a:prstGeom prst="leftRightArrow">
            <a:avLst>
              <a:gd name="adj1" fmla="val 50000"/>
              <a:gd name="adj2" fmla="val 80000"/>
            </a:avLst>
          </a:prstGeom>
          <a:solidFill>
            <a:srgbClr val="289E4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0316" name="AutoShape 28"/>
          <p:cNvSpPr>
            <a:spLocks noChangeArrowheads="1"/>
          </p:cNvSpPr>
          <p:nvPr/>
        </p:nvSpPr>
        <p:spPr bwMode="auto">
          <a:xfrm rot="2100000">
            <a:off x="6026150" y="4244975"/>
            <a:ext cx="1219200" cy="228600"/>
          </a:xfrm>
          <a:prstGeom prst="leftRightArrow">
            <a:avLst>
              <a:gd name="adj1" fmla="val 50000"/>
              <a:gd name="adj2" fmla="val 106667"/>
            </a:avLst>
          </a:prstGeom>
          <a:solidFill>
            <a:srgbClr val="289E4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0317" name="Rectangle 29"/>
          <p:cNvSpPr>
            <a:spLocks noChangeArrowheads="1"/>
          </p:cNvSpPr>
          <p:nvPr/>
        </p:nvSpPr>
        <p:spPr bwMode="auto">
          <a:xfrm>
            <a:off x="457200" y="1066800"/>
            <a:ext cx="5562600" cy="3657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40318" name="Group 30"/>
          <p:cNvGrpSpPr>
            <a:grpSpLocks/>
          </p:cNvGrpSpPr>
          <p:nvPr/>
        </p:nvGrpSpPr>
        <p:grpSpPr bwMode="auto">
          <a:xfrm rot="16200000">
            <a:off x="1714500" y="5295900"/>
            <a:ext cx="1219200" cy="228600"/>
            <a:chOff x="576" y="3840"/>
            <a:chExt cx="912" cy="192"/>
          </a:xfrm>
        </p:grpSpPr>
        <p:sp>
          <p:nvSpPr>
            <p:cNvPr id="140319" name="Rectangle 31"/>
            <p:cNvSpPr>
              <a:spLocks noChangeArrowheads="1"/>
            </p:cNvSpPr>
            <p:nvPr/>
          </p:nvSpPr>
          <p:spPr bwMode="auto">
            <a:xfrm>
              <a:off x="816" y="3840"/>
              <a:ext cx="48" cy="192"/>
            </a:xfrm>
            <a:prstGeom prst="rect">
              <a:avLst/>
            </a:prstGeom>
            <a:solidFill>
              <a:srgbClr val="289E4D"/>
            </a:solidFill>
            <a:ln w="9525">
              <a:solidFill>
                <a:srgbClr val="289E4D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0320" name="Rectangle 32"/>
            <p:cNvSpPr>
              <a:spLocks noChangeArrowheads="1"/>
            </p:cNvSpPr>
            <p:nvPr/>
          </p:nvSpPr>
          <p:spPr bwMode="auto">
            <a:xfrm>
              <a:off x="912" y="3840"/>
              <a:ext cx="48" cy="192"/>
            </a:xfrm>
            <a:prstGeom prst="rect">
              <a:avLst/>
            </a:prstGeom>
            <a:solidFill>
              <a:srgbClr val="289E4D"/>
            </a:solidFill>
            <a:ln w="9525">
              <a:solidFill>
                <a:srgbClr val="289E4D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0321" name="Rectangle 33"/>
            <p:cNvSpPr>
              <a:spLocks noChangeArrowheads="1"/>
            </p:cNvSpPr>
            <p:nvPr/>
          </p:nvSpPr>
          <p:spPr bwMode="auto">
            <a:xfrm>
              <a:off x="1008" y="3840"/>
              <a:ext cx="48" cy="192"/>
            </a:xfrm>
            <a:prstGeom prst="rect">
              <a:avLst/>
            </a:prstGeom>
            <a:solidFill>
              <a:srgbClr val="289E4D"/>
            </a:solidFill>
            <a:ln w="9525">
              <a:solidFill>
                <a:srgbClr val="289E4D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0322" name="Rectangle 34"/>
            <p:cNvSpPr>
              <a:spLocks noChangeArrowheads="1"/>
            </p:cNvSpPr>
            <p:nvPr/>
          </p:nvSpPr>
          <p:spPr bwMode="auto">
            <a:xfrm>
              <a:off x="1104" y="3840"/>
              <a:ext cx="48" cy="192"/>
            </a:xfrm>
            <a:prstGeom prst="rect">
              <a:avLst/>
            </a:prstGeom>
            <a:solidFill>
              <a:srgbClr val="289E4D"/>
            </a:solidFill>
            <a:ln w="9525">
              <a:solidFill>
                <a:srgbClr val="289E4D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0323" name="Rectangle 35"/>
            <p:cNvSpPr>
              <a:spLocks noChangeArrowheads="1"/>
            </p:cNvSpPr>
            <p:nvPr/>
          </p:nvSpPr>
          <p:spPr bwMode="auto">
            <a:xfrm>
              <a:off x="1200" y="3840"/>
              <a:ext cx="48" cy="192"/>
            </a:xfrm>
            <a:prstGeom prst="rect">
              <a:avLst/>
            </a:prstGeom>
            <a:solidFill>
              <a:srgbClr val="289E4D"/>
            </a:solidFill>
            <a:ln w="9525">
              <a:solidFill>
                <a:srgbClr val="289E4D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0324" name="AutoShape 36"/>
            <p:cNvSpPr>
              <a:spLocks noChangeArrowheads="1"/>
            </p:cNvSpPr>
            <p:nvPr/>
          </p:nvSpPr>
          <p:spPr bwMode="auto">
            <a:xfrm>
              <a:off x="1296" y="3888"/>
              <a:ext cx="192" cy="96"/>
            </a:xfrm>
            <a:custGeom>
              <a:avLst/>
              <a:gdLst>
                <a:gd name="G0" fmla="+- 16200 0 0"/>
                <a:gd name="G1" fmla="+- 5400 0 0"/>
                <a:gd name="G2" fmla="+- 21600 0 5400"/>
                <a:gd name="G3" fmla="+- 10800 0 5400"/>
                <a:gd name="G4" fmla="+- 21600 0 16200"/>
                <a:gd name="G5" fmla="*/ G4 G3 10800"/>
                <a:gd name="G6" fmla="+- 21600 0 G5"/>
                <a:gd name="T0" fmla="*/ 16200 w 21600"/>
                <a:gd name="T1" fmla="*/ 0 h 21600"/>
                <a:gd name="T2" fmla="*/ 0 w 21600"/>
                <a:gd name="T3" fmla="*/ 10800 h 21600"/>
                <a:gd name="T4" fmla="*/ 16200 w 21600"/>
                <a:gd name="T5" fmla="*/ 21600 h 21600"/>
                <a:gd name="T6" fmla="*/ 21600 w 21600"/>
                <a:gd name="T7" fmla="*/ 10800 h 21600"/>
                <a:gd name="T8" fmla="*/ 17694720 60000 65536"/>
                <a:gd name="T9" fmla="*/ 11796480 60000 65536"/>
                <a:gd name="T10" fmla="*/ 5898240 60000 65536"/>
                <a:gd name="T11" fmla="*/ 0 60000 65536"/>
                <a:gd name="T12" fmla="*/ 3375 w 21600"/>
                <a:gd name="T13" fmla="*/ G1 h 21600"/>
                <a:gd name="T14" fmla="*/ G6 w 21600"/>
                <a:gd name="T15" fmla="*/ G2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6200" y="0"/>
                  </a:moveTo>
                  <a:lnTo>
                    <a:pt x="16200" y="5400"/>
                  </a:lnTo>
                  <a:lnTo>
                    <a:pt x="3375" y="5400"/>
                  </a:lnTo>
                  <a:lnTo>
                    <a:pt x="3375" y="16200"/>
                  </a:lnTo>
                  <a:lnTo>
                    <a:pt x="16200" y="16200"/>
                  </a:lnTo>
                  <a:lnTo>
                    <a:pt x="16200" y="21600"/>
                  </a:lnTo>
                  <a:lnTo>
                    <a:pt x="21600" y="10800"/>
                  </a:lnTo>
                  <a:close/>
                </a:path>
                <a:path w="21600" h="21600">
                  <a:moveTo>
                    <a:pt x="1350" y="5400"/>
                  </a:moveTo>
                  <a:lnTo>
                    <a:pt x="1350" y="16200"/>
                  </a:lnTo>
                  <a:lnTo>
                    <a:pt x="2700" y="16200"/>
                  </a:lnTo>
                  <a:lnTo>
                    <a:pt x="2700" y="5400"/>
                  </a:lnTo>
                  <a:close/>
                </a:path>
                <a:path w="21600" h="21600">
                  <a:moveTo>
                    <a:pt x="0" y="5400"/>
                  </a:moveTo>
                  <a:lnTo>
                    <a:pt x="0" y="16200"/>
                  </a:lnTo>
                  <a:lnTo>
                    <a:pt x="675" y="16200"/>
                  </a:lnTo>
                  <a:lnTo>
                    <a:pt x="675" y="5400"/>
                  </a:lnTo>
                  <a:close/>
                </a:path>
              </a:pathLst>
            </a:custGeom>
            <a:solidFill>
              <a:srgbClr val="289E4D"/>
            </a:solidFill>
            <a:ln w="9525">
              <a:solidFill>
                <a:srgbClr val="289E4D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0325" name="AutoShape 37"/>
            <p:cNvSpPr>
              <a:spLocks noChangeArrowheads="1"/>
            </p:cNvSpPr>
            <p:nvPr/>
          </p:nvSpPr>
          <p:spPr bwMode="auto">
            <a:xfrm>
              <a:off x="576" y="3888"/>
              <a:ext cx="192" cy="96"/>
            </a:xfrm>
            <a:custGeom>
              <a:avLst/>
              <a:gdLst>
                <a:gd name="G0" fmla="+- 16200 0 0"/>
                <a:gd name="G1" fmla="+- 5400 0 0"/>
                <a:gd name="G2" fmla="+- 21600 0 5400"/>
                <a:gd name="G3" fmla="+- 10800 0 5400"/>
                <a:gd name="G4" fmla="+- 21600 0 16200"/>
                <a:gd name="G5" fmla="*/ G4 G3 10800"/>
                <a:gd name="G6" fmla="+- 21600 0 G5"/>
                <a:gd name="T0" fmla="*/ 16200 w 21600"/>
                <a:gd name="T1" fmla="*/ 0 h 21600"/>
                <a:gd name="T2" fmla="*/ 0 w 21600"/>
                <a:gd name="T3" fmla="*/ 10800 h 21600"/>
                <a:gd name="T4" fmla="*/ 16200 w 21600"/>
                <a:gd name="T5" fmla="*/ 21600 h 21600"/>
                <a:gd name="T6" fmla="*/ 21600 w 21600"/>
                <a:gd name="T7" fmla="*/ 10800 h 21600"/>
                <a:gd name="T8" fmla="*/ 17694720 60000 65536"/>
                <a:gd name="T9" fmla="*/ 11796480 60000 65536"/>
                <a:gd name="T10" fmla="*/ 5898240 60000 65536"/>
                <a:gd name="T11" fmla="*/ 0 60000 65536"/>
                <a:gd name="T12" fmla="*/ 3375 w 21600"/>
                <a:gd name="T13" fmla="*/ G1 h 21600"/>
                <a:gd name="T14" fmla="*/ G6 w 21600"/>
                <a:gd name="T15" fmla="*/ G2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6200" y="0"/>
                  </a:moveTo>
                  <a:lnTo>
                    <a:pt x="16200" y="5400"/>
                  </a:lnTo>
                  <a:lnTo>
                    <a:pt x="3375" y="5400"/>
                  </a:lnTo>
                  <a:lnTo>
                    <a:pt x="3375" y="16200"/>
                  </a:lnTo>
                  <a:lnTo>
                    <a:pt x="16200" y="16200"/>
                  </a:lnTo>
                  <a:lnTo>
                    <a:pt x="16200" y="21600"/>
                  </a:lnTo>
                  <a:lnTo>
                    <a:pt x="21600" y="10800"/>
                  </a:lnTo>
                  <a:close/>
                </a:path>
                <a:path w="21600" h="21600">
                  <a:moveTo>
                    <a:pt x="1350" y="5400"/>
                  </a:moveTo>
                  <a:lnTo>
                    <a:pt x="1350" y="16200"/>
                  </a:lnTo>
                  <a:lnTo>
                    <a:pt x="2700" y="16200"/>
                  </a:lnTo>
                  <a:lnTo>
                    <a:pt x="2700" y="5400"/>
                  </a:lnTo>
                  <a:close/>
                </a:path>
                <a:path w="21600" h="21600">
                  <a:moveTo>
                    <a:pt x="0" y="5400"/>
                  </a:moveTo>
                  <a:lnTo>
                    <a:pt x="0" y="16200"/>
                  </a:lnTo>
                  <a:lnTo>
                    <a:pt x="675" y="16200"/>
                  </a:lnTo>
                  <a:lnTo>
                    <a:pt x="675" y="5400"/>
                  </a:lnTo>
                  <a:close/>
                </a:path>
              </a:pathLst>
            </a:custGeom>
            <a:solidFill>
              <a:srgbClr val="289E4D"/>
            </a:solidFill>
            <a:ln w="9525">
              <a:solidFill>
                <a:srgbClr val="289E4D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40326" name="Group 38"/>
          <p:cNvGrpSpPr>
            <a:grpSpLocks/>
          </p:cNvGrpSpPr>
          <p:nvPr/>
        </p:nvGrpSpPr>
        <p:grpSpPr bwMode="auto">
          <a:xfrm rot="16200000">
            <a:off x="3009900" y="5295900"/>
            <a:ext cx="1219200" cy="228600"/>
            <a:chOff x="576" y="3840"/>
            <a:chExt cx="912" cy="192"/>
          </a:xfrm>
        </p:grpSpPr>
        <p:sp>
          <p:nvSpPr>
            <p:cNvPr id="140327" name="Rectangle 39"/>
            <p:cNvSpPr>
              <a:spLocks noChangeArrowheads="1"/>
            </p:cNvSpPr>
            <p:nvPr/>
          </p:nvSpPr>
          <p:spPr bwMode="auto">
            <a:xfrm>
              <a:off x="816" y="3840"/>
              <a:ext cx="48" cy="192"/>
            </a:xfrm>
            <a:prstGeom prst="rect">
              <a:avLst/>
            </a:prstGeom>
            <a:solidFill>
              <a:srgbClr val="289E4D"/>
            </a:solidFill>
            <a:ln w="9525">
              <a:solidFill>
                <a:srgbClr val="289E4D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0328" name="Rectangle 40"/>
            <p:cNvSpPr>
              <a:spLocks noChangeArrowheads="1"/>
            </p:cNvSpPr>
            <p:nvPr/>
          </p:nvSpPr>
          <p:spPr bwMode="auto">
            <a:xfrm>
              <a:off x="912" y="3840"/>
              <a:ext cx="48" cy="192"/>
            </a:xfrm>
            <a:prstGeom prst="rect">
              <a:avLst/>
            </a:prstGeom>
            <a:solidFill>
              <a:srgbClr val="289E4D"/>
            </a:solidFill>
            <a:ln w="9525">
              <a:solidFill>
                <a:srgbClr val="289E4D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0329" name="Rectangle 41"/>
            <p:cNvSpPr>
              <a:spLocks noChangeArrowheads="1"/>
            </p:cNvSpPr>
            <p:nvPr/>
          </p:nvSpPr>
          <p:spPr bwMode="auto">
            <a:xfrm>
              <a:off x="1008" y="3840"/>
              <a:ext cx="48" cy="192"/>
            </a:xfrm>
            <a:prstGeom prst="rect">
              <a:avLst/>
            </a:prstGeom>
            <a:solidFill>
              <a:srgbClr val="289E4D"/>
            </a:solidFill>
            <a:ln w="9525">
              <a:solidFill>
                <a:srgbClr val="289E4D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0330" name="Rectangle 42"/>
            <p:cNvSpPr>
              <a:spLocks noChangeArrowheads="1"/>
            </p:cNvSpPr>
            <p:nvPr/>
          </p:nvSpPr>
          <p:spPr bwMode="auto">
            <a:xfrm>
              <a:off x="1104" y="3840"/>
              <a:ext cx="48" cy="192"/>
            </a:xfrm>
            <a:prstGeom prst="rect">
              <a:avLst/>
            </a:prstGeom>
            <a:solidFill>
              <a:srgbClr val="289E4D"/>
            </a:solidFill>
            <a:ln w="9525">
              <a:solidFill>
                <a:srgbClr val="289E4D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0331" name="Rectangle 43"/>
            <p:cNvSpPr>
              <a:spLocks noChangeArrowheads="1"/>
            </p:cNvSpPr>
            <p:nvPr/>
          </p:nvSpPr>
          <p:spPr bwMode="auto">
            <a:xfrm>
              <a:off x="1200" y="3840"/>
              <a:ext cx="48" cy="192"/>
            </a:xfrm>
            <a:prstGeom prst="rect">
              <a:avLst/>
            </a:prstGeom>
            <a:solidFill>
              <a:srgbClr val="289E4D"/>
            </a:solidFill>
            <a:ln w="9525">
              <a:solidFill>
                <a:srgbClr val="289E4D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0332" name="AutoShape 44"/>
            <p:cNvSpPr>
              <a:spLocks noChangeArrowheads="1"/>
            </p:cNvSpPr>
            <p:nvPr/>
          </p:nvSpPr>
          <p:spPr bwMode="auto">
            <a:xfrm>
              <a:off x="1296" y="3888"/>
              <a:ext cx="192" cy="96"/>
            </a:xfrm>
            <a:custGeom>
              <a:avLst/>
              <a:gdLst>
                <a:gd name="G0" fmla="+- 16200 0 0"/>
                <a:gd name="G1" fmla="+- 5400 0 0"/>
                <a:gd name="G2" fmla="+- 21600 0 5400"/>
                <a:gd name="G3" fmla="+- 10800 0 5400"/>
                <a:gd name="G4" fmla="+- 21600 0 16200"/>
                <a:gd name="G5" fmla="*/ G4 G3 10800"/>
                <a:gd name="G6" fmla="+- 21600 0 G5"/>
                <a:gd name="T0" fmla="*/ 16200 w 21600"/>
                <a:gd name="T1" fmla="*/ 0 h 21600"/>
                <a:gd name="T2" fmla="*/ 0 w 21600"/>
                <a:gd name="T3" fmla="*/ 10800 h 21600"/>
                <a:gd name="T4" fmla="*/ 16200 w 21600"/>
                <a:gd name="T5" fmla="*/ 21600 h 21600"/>
                <a:gd name="T6" fmla="*/ 21600 w 21600"/>
                <a:gd name="T7" fmla="*/ 10800 h 21600"/>
                <a:gd name="T8" fmla="*/ 17694720 60000 65536"/>
                <a:gd name="T9" fmla="*/ 11796480 60000 65536"/>
                <a:gd name="T10" fmla="*/ 5898240 60000 65536"/>
                <a:gd name="T11" fmla="*/ 0 60000 65536"/>
                <a:gd name="T12" fmla="*/ 3375 w 21600"/>
                <a:gd name="T13" fmla="*/ G1 h 21600"/>
                <a:gd name="T14" fmla="*/ G6 w 21600"/>
                <a:gd name="T15" fmla="*/ G2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6200" y="0"/>
                  </a:moveTo>
                  <a:lnTo>
                    <a:pt x="16200" y="5400"/>
                  </a:lnTo>
                  <a:lnTo>
                    <a:pt x="3375" y="5400"/>
                  </a:lnTo>
                  <a:lnTo>
                    <a:pt x="3375" y="16200"/>
                  </a:lnTo>
                  <a:lnTo>
                    <a:pt x="16200" y="16200"/>
                  </a:lnTo>
                  <a:lnTo>
                    <a:pt x="16200" y="21600"/>
                  </a:lnTo>
                  <a:lnTo>
                    <a:pt x="21600" y="10800"/>
                  </a:lnTo>
                  <a:close/>
                </a:path>
                <a:path w="21600" h="21600">
                  <a:moveTo>
                    <a:pt x="1350" y="5400"/>
                  </a:moveTo>
                  <a:lnTo>
                    <a:pt x="1350" y="16200"/>
                  </a:lnTo>
                  <a:lnTo>
                    <a:pt x="2700" y="16200"/>
                  </a:lnTo>
                  <a:lnTo>
                    <a:pt x="2700" y="5400"/>
                  </a:lnTo>
                  <a:close/>
                </a:path>
                <a:path w="21600" h="21600">
                  <a:moveTo>
                    <a:pt x="0" y="5400"/>
                  </a:moveTo>
                  <a:lnTo>
                    <a:pt x="0" y="16200"/>
                  </a:lnTo>
                  <a:lnTo>
                    <a:pt x="675" y="16200"/>
                  </a:lnTo>
                  <a:lnTo>
                    <a:pt x="675" y="5400"/>
                  </a:lnTo>
                  <a:close/>
                </a:path>
              </a:pathLst>
            </a:custGeom>
            <a:solidFill>
              <a:srgbClr val="289E4D"/>
            </a:solidFill>
            <a:ln w="9525">
              <a:solidFill>
                <a:srgbClr val="289E4D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0333" name="AutoShape 45"/>
            <p:cNvSpPr>
              <a:spLocks noChangeArrowheads="1"/>
            </p:cNvSpPr>
            <p:nvPr/>
          </p:nvSpPr>
          <p:spPr bwMode="auto">
            <a:xfrm>
              <a:off x="576" y="3888"/>
              <a:ext cx="192" cy="96"/>
            </a:xfrm>
            <a:custGeom>
              <a:avLst/>
              <a:gdLst>
                <a:gd name="G0" fmla="+- 16200 0 0"/>
                <a:gd name="G1" fmla="+- 5400 0 0"/>
                <a:gd name="G2" fmla="+- 21600 0 5400"/>
                <a:gd name="G3" fmla="+- 10800 0 5400"/>
                <a:gd name="G4" fmla="+- 21600 0 16200"/>
                <a:gd name="G5" fmla="*/ G4 G3 10800"/>
                <a:gd name="G6" fmla="+- 21600 0 G5"/>
                <a:gd name="T0" fmla="*/ 16200 w 21600"/>
                <a:gd name="T1" fmla="*/ 0 h 21600"/>
                <a:gd name="T2" fmla="*/ 0 w 21600"/>
                <a:gd name="T3" fmla="*/ 10800 h 21600"/>
                <a:gd name="T4" fmla="*/ 16200 w 21600"/>
                <a:gd name="T5" fmla="*/ 21600 h 21600"/>
                <a:gd name="T6" fmla="*/ 21600 w 21600"/>
                <a:gd name="T7" fmla="*/ 10800 h 21600"/>
                <a:gd name="T8" fmla="*/ 17694720 60000 65536"/>
                <a:gd name="T9" fmla="*/ 11796480 60000 65536"/>
                <a:gd name="T10" fmla="*/ 5898240 60000 65536"/>
                <a:gd name="T11" fmla="*/ 0 60000 65536"/>
                <a:gd name="T12" fmla="*/ 3375 w 21600"/>
                <a:gd name="T13" fmla="*/ G1 h 21600"/>
                <a:gd name="T14" fmla="*/ G6 w 21600"/>
                <a:gd name="T15" fmla="*/ G2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6200" y="0"/>
                  </a:moveTo>
                  <a:lnTo>
                    <a:pt x="16200" y="5400"/>
                  </a:lnTo>
                  <a:lnTo>
                    <a:pt x="3375" y="5400"/>
                  </a:lnTo>
                  <a:lnTo>
                    <a:pt x="3375" y="16200"/>
                  </a:lnTo>
                  <a:lnTo>
                    <a:pt x="16200" y="16200"/>
                  </a:lnTo>
                  <a:lnTo>
                    <a:pt x="16200" y="21600"/>
                  </a:lnTo>
                  <a:lnTo>
                    <a:pt x="21600" y="10800"/>
                  </a:lnTo>
                  <a:close/>
                </a:path>
                <a:path w="21600" h="21600">
                  <a:moveTo>
                    <a:pt x="1350" y="5400"/>
                  </a:moveTo>
                  <a:lnTo>
                    <a:pt x="1350" y="16200"/>
                  </a:lnTo>
                  <a:lnTo>
                    <a:pt x="2700" y="16200"/>
                  </a:lnTo>
                  <a:lnTo>
                    <a:pt x="2700" y="5400"/>
                  </a:lnTo>
                  <a:close/>
                </a:path>
                <a:path w="21600" h="21600">
                  <a:moveTo>
                    <a:pt x="0" y="5400"/>
                  </a:moveTo>
                  <a:lnTo>
                    <a:pt x="0" y="16200"/>
                  </a:lnTo>
                  <a:lnTo>
                    <a:pt x="675" y="16200"/>
                  </a:lnTo>
                  <a:lnTo>
                    <a:pt x="675" y="5400"/>
                  </a:lnTo>
                  <a:close/>
                </a:path>
              </a:pathLst>
            </a:custGeom>
            <a:solidFill>
              <a:srgbClr val="289E4D"/>
            </a:solidFill>
            <a:ln w="9525">
              <a:solidFill>
                <a:srgbClr val="289E4D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40334" name="Group 46"/>
          <p:cNvGrpSpPr>
            <a:grpSpLocks/>
          </p:cNvGrpSpPr>
          <p:nvPr/>
        </p:nvGrpSpPr>
        <p:grpSpPr bwMode="auto">
          <a:xfrm rot="16200000">
            <a:off x="4076700" y="5295900"/>
            <a:ext cx="1219200" cy="228600"/>
            <a:chOff x="576" y="3840"/>
            <a:chExt cx="912" cy="192"/>
          </a:xfrm>
        </p:grpSpPr>
        <p:sp>
          <p:nvSpPr>
            <p:cNvPr id="140335" name="Rectangle 47"/>
            <p:cNvSpPr>
              <a:spLocks noChangeArrowheads="1"/>
            </p:cNvSpPr>
            <p:nvPr/>
          </p:nvSpPr>
          <p:spPr bwMode="auto">
            <a:xfrm>
              <a:off x="816" y="3840"/>
              <a:ext cx="48" cy="192"/>
            </a:xfrm>
            <a:prstGeom prst="rect">
              <a:avLst/>
            </a:prstGeom>
            <a:solidFill>
              <a:srgbClr val="289E4D"/>
            </a:solidFill>
            <a:ln w="9525">
              <a:solidFill>
                <a:srgbClr val="289E4D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0336" name="Rectangle 48"/>
            <p:cNvSpPr>
              <a:spLocks noChangeArrowheads="1"/>
            </p:cNvSpPr>
            <p:nvPr/>
          </p:nvSpPr>
          <p:spPr bwMode="auto">
            <a:xfrm>
              <a:off x="912" y="3840"/>
              <a:ext cx="48" cy="192"/>
            </a:xfrm>
            <a:prstGeom prst="rect">
              <a:avLst/>
            </a:prstGeom>
            <a:solidFill>
              <a:srgbClr val="289E4D"/>
            </a:solidFill>
            <a:ln w="9525">
              <a:solidFill>
                <a:srgbClr val="289E4D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0337" name="Rectangle 49"/>
            <p:cNvSpPr>
              <a:spLocks noChangeArrowheads="1"/>
            </p:cNvSpPr>
            <p:nvPr/>
          </p:nvSpPr>
          <p:spPr bwMode="auto">
            <a:xfrm>
              <a:off x="1008" y="3840"/>
              <a:ext cx="48" cy="192"/>
            </a:xfrm>
            <a:prstGeom prst="rect">
              <a:avLst/>
            </a:prstGeom>
            <a:solidFill>
              <a:srgbClr val="289E4D"/>
            </a:solidFill>
            <a:ln w="9525">
              <a:solidFill>
                <a:srgbClr val="289E4D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0338" name="Rectangle 50"/>
            <p:cNvSpPr>
              <a:spLocks noChangeArrowheads="1"/>
            </p:cNvSpPr>
            <p:nvPr/>
          </p:nvSpPr>
          <p:spPr bwMode="auto">
            <a:xfrm>
              <a:off x="1104" y="3840"/>
              <a:ext cx="48" cy="192"/>
            </a:xfrm>
            <a:prstGeom prst="rect">
              <a:avLst/>
            </a:prstGeom>
            <a:solidFill>
              <a:srgbClr val="289E4D"/>
            </a:solidFill>
            <a:ln w="9525">
              <a:solidFill>
                <a:srgbClr val="289E4D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0339" name="Rectangle 51"/>
            <p:cNvSpPr>
              <a:spLocks noChangeArrowheads="1"/>
            </p:cNvSpPr>
            <p:nvPr/>
          </p:nvSpPr>
          <p:spPr bwMode="auto">
            <a:xfrm>
              <a:off x="1200" y="3840"/>
              <a:ext cx="48" cy="192"/>
            </a:xfrm>
            <a:prstGeom prst="rect">
              <a:avLst/>
            </a:prstGeom>
            <a:solidFill>
              <a:srgbClr val="289E4D"/>
            </a:solidFill>
            <a:ln w="9525">
              <a:solidFill>
                <a:srgbClr val="289E4D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0340" name="AutoShape 52"/>
            <p:cNvSpPr>
              <a:spLocks noChangeArrowheads="1"/>
            </p:cNvSpPr>
            <p:nvPr/>
          </p:nvSpPr>
          <p:spPr bwMode="auto">
            <a:xfrm>
              <a:off x="1296" y="3888"/>
              <a:ext cx="192" cy="96"/>
            </a:xfrm>
            <a:custGeom>
              <a:avLst/>
              <a:gdLst>
                <a:gd name="G0" fmla="+- 16200 0 0"/>
                <a:gd name="G1" fmla="+- 5400 0 0"/>
                <a:gd name="G2" fmla="+- 21600 0 5400"/>
                <a:gd name="G3" fmla="+- 10800 0 5400"/>
                <a:gd name="G4" fmla="+- 21600 0 16200"/>
                <a:gd name="G5" fmla="*/ G4 G3 10800"/>
                <a:gd name="G6" fmla="+- 21600 0 G5"/>
                <a:gd name="T0" fmla="*/ 16200 w 21600"/>
                <a:gd name="T1" fmla="*/ 0 h 21600"/>
                <a:gd name="T2" fmla="*/ 0 w 21600"/>
                <a:gd name="T3" fmla="*/ 10800 h 21600"/>
                <a:gd name="T4" fmla="*/ 16200 w 21600"/>
                <a:gd name="T5" fmla="*/ 21600 h 21600"/>
                <a:gd name="T6" fmla="*/ 21600 w 21600"/>
                <a:gd name="T7" fmla="*/ 10800 h 21600"/>
                <a:gd name="T8" fmla="*/ 17694720 60000 65536"/>
                <a:gd name="T9" fmla="*/ 11796480 60000 65536"/>
                <a:gd name="T10" fmla="*/ 5898240 60000 65536"/>
                <a:gd name="T11" fmla="*/ 0 60000 65536"/>
                <a:gd name="T12" fmla="*/ 3375 w 21600"/>
                <a:gd name="T13" fmla="*/ G1 h 21600"/>
                <a:gd name="T14" fmla="*/ G6 w 21600"/>
                <a:gd name="T15" fmla="*/ G2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6200" y="0"/>
                  </a:moveTo>
                  <a:lnTo>
                    <a:pt x="16200" y="5400"/>
                  </a:lnTo>
                  <a:lnTo>
                    <a:pt x="3375" y="5400"/>
                  </a:lnTo>
                  <a:lnTo>
                    <a:pt x="3375" y="16200"/>
                  </a:lnTo>
                  <a:lnTo>
                    <a:pt x="16200" y="16200"/>
                  </a:lnTo>
                  <a:lnTo>
                    <a:pt x="16200" y="21600"/>
                  </a:lnTo>
                  <a:lnTo>
                    <a:pt x="21600" y="10800"/>
                  </a:lnTo>
                  <a:close/>
                </a:path>
                <a:path w="21600" h="21600">
                  <a:moveTo>
                    <a:pt x="1350" y="5400"/>
                  </a:moveTo>
                  <a:lnTo>
                    <a:pt x="1350" y="16200"/>
                  </a:lnTo>
                  <a:lnTo>
                    <a:pt x="2700" y="16200"/>
                  </a:lnTo>
                  <a:lnTo>
                    <a:pt x="2700" y="5400"/>
                  </a:lnTo>
                  <a:close/>
                </a:path>
                <a:path w="21600" h="21600">
                  <a:moveTo>
                    <a:pt x="0" y="5400"/>
                  </a:moveTo>
                  <a:lnTo>
                    <a:pt x="0" y="16200"/>
                  </a:lnTo>
                  <a:lnTo>
                    <a:pt x="675" y="16200"/>
                  </a:lnTo>
                  <a:lnTo>
                    <a:pt x="675" y="5400"/>
                  </a:lnTo>
                  <a:close/>
                </a:path>
              </a:pathLst>
            </a:custGeom>
            <a:solidFill>
              <a:srgbClr val="289E4D"/>
            </a:solidFill>
            <a:ln w="9525">
              <a:solidFill>
                <a:srgbClr val="289E4D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0341" name="AutoShape 53"/>
            <p:cNvSpPr>
              <a:spLocks noChangeArrowheads="1"/>
            </p:cNvSpPr>
            <p:nvPr/>
          </p:nvSpPr>
          <p:spPr bwMode="auto">
            <a:xfrm>
              <a:off x="576" y="3888"/>
              <a:ext cx="192" cy="96"/>
            </a:xfrm>
            <a:custGeom>
              <a:avLst/>
              <a:gdLst>
                <a:gd name="G0" fmla="+- 16200 0 0"/>
                <a:gd name="G1" fmla="+- 5400 0 0"/>
                <a:gd name="G2" fmla="+- 21600 0 5400"/>
                <a:gd name="G3" fmla="+- 10800 0 5400"/>
                <a:gd name="G4" fmla="+- 21600 0 16200"/>
                <a:gd name="G5" fmla="*/ G4 G3 10800"/>
                <a:gd name="G6" fmla="+- 21600 0 G5"/>
                <a:gd name="T0" fmla="*/ 16200 w 21600"/>
                <a:gd name="T1" fmla="*/ 0 h 21600"/>
                <a:gd name="T2" fmla="*/ 0 w 21600"/>
                <a:gd name="T3" fmla="*/ 10800 h 21600"/>
                <a:gd name="T4" fmla="*/ 16200 w 21600"/>
                <a:gd name="T5" fmla="*/ 21600 h 21600"/>
                <a:gd name="T6" fmla="*/ 21600 w 21600"/>
                <a:gd name="T7" fmla="*/ 10800 h 21600"/>
                <a:gd name="T8" fmla="*/ 17694720 60000 65536"/>
                <a:gd name="T9" fmla="*/ 11796480 60000 65536"/>
                <a:gd name="T10" fmla="*/ 5898240 60000 65536"/>
                <a:gd name="T11" fmla="*/ 0 60000 65536"/>
                <a:gd name="T12" fmla="*/ 3375 w 21600"/>
                <a:gd name="T13" fmla="*/ G1 h 21600"/>
                <a:gd name="T14" fmla="*/ G6 w 21600"/>
                <a:gd name="T15" fmla="*/ G2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6200" y="0"/>
                  </a:moveTo>
                  <a:lnTo>
                    <a:pt x="16200" y="5400"/>
                  </a:lnTo>
                  <a:lnTo>
                    <a:pt x="3375" y="5400"/>
                  </a:lnTo>
                  <a:lnTo>
                    <a:pt x="3375" y="16200"/>
                  </a:lnTo>
                  <a:lnTo>
                    <a:pt x="16200" y="16200"/>
                  </a:lnTo>
                  <a:lnTo>
                    <a:pt x="16200" y="21600"/>
                  </a:lnTo>
                  <a:lnTo>
                    <a:pt x="21600" y="10800"/>
                  </a:lnTo>
                  <a:close/>
                </a:path>
                <a:path w="21600" h="21600">
                  <a:moveTo>
                    <a:pt x="1350" y="5400"/>
                  </a:moveTo>
                  <a:lnTo>
                    <a:pt x="1350" y="16200"/>
                  </a:lnTo>
                  <a:lnTo>
                    <a:pt x="2700" y="16200"/>
                  </a:lnTo>
                  <a:lnTo>
                    <a:pt x="2700" y="5400"/>
                  </a:lnTo>
                  <a:close/>
                </a:path>
                <a:path w="21600" h="21600">
                  <a:moveTo>
                    <a:pt x="0" y="5400"/>
                  </a:moveTo>
                  <a:lnTo>
                    <a:pt x="0" y="16200"/>
                  </a:lnTo>
                  <a:lnTo>
                    <a:pt x="675" y="16200"/>
                  </a:lnTo>
                  <a:lnTo>
                    <a:pt x="675" y="5400"/>
                  </a:lnTo>
                  <a:close/>
                </a:path>
              </a:pathLst>
            </a:custGeom>
            <a:solidFill>
              <a:srgbClr val="289E4D"/>
            </a:solidFill>
            <a:ln w="9525">
              <a:solidFill>
                <a:srgbClr val="289E4D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40342" name="AutoShape 54"/>
          <p:cNvSpPr>
            <a:spLocks noChangeArrowheads="1"/>
          </p:cNvSpPr>
          <p:nvPr/>
        </p:nvSpPr>
        <p:spPr bwMode="auto">
          <a:xfrm>
            <a:off x="3810000" y="3505200"/>
            <a:ext cx="381000" cy="152400"/>
          </a:xfrm>
          <a:prstGeom prst="leftRightArrow">
            <a:avLst>
              <a:gd name="adj1" fmla="val 50000"/>
              <a:gd name="adj2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0343" name="AutoShape 55"/>
          <p:cNvSpPr>
            <a:spLocks noChangeArrowheads="1"/>
          </p:cNvSpPr>
          <p:nvPr/>
        </p:nvSpPr>
        <p:spPr bwMode="auto">
          <a:xfrm>
            <a:off x="5105400" y="3429000"/>
            <a:ext cx="304800" cy="309563"/>
          </a:xfrm>
          <a:prstGeom prst="flowChartConnector">
            <a:avLst/>
          </a:prstGeom>
          <a:solidFill>
            <a:srgbClr val="FFCC00"/>
          </a:solidFill>
          <a:ln w="9525">
            <a:solidFill>
              <a:srgbClr val="FFCC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40344" name="Group 56"/>
          <p:cNvGrpSpPr>
            <a:grpSpLocks/>
          </p:cNvGrpSpPr>
          <p:nvPr/>
        </p:nvGrpSpPr>
        <p:grpSpPr bwMode="auto">
          <a:xfrm rot="18240000">
            <a:off x="4429125" y="4029075"/>
            <a:ext cx="900113" cy="157163"/>
            <a:chOff x="192" y="3408"/>
            <a:chExt cx="768" cy="192"/>
          </a:xfrm>
        </p:grpSpPr>
        <p:grpSp>
          <p:nvGrpSpPr>
            <p:cNvPr id="140345" name="Group 57"/>
            <p:cNvGrpSpPr>
              <a:grpSpLocks/>
            </p:cNvGrpSpPr>
            <p:nvPr/>
          </p:nvGrpSpPr>
          <p:grpSpPr bwMode="auto">
            <a:xfrm>
              <a:off x="384" y="3408"/>
              <a:ext cx="384" cy="192"/>
              <a:chOff x="384" y="3552"/>
              <a:chExt cx="864" cy="240"/>
            </a:xfrm>
          </p:grpSpPr>
          <p:sp>
            <p:nvSpPr>
              <p:cNvPr id="140346" name="Line 58"/>
              <p:cNvSpPr>
                <a:spLocks noChangeShapeType="1"/>
              </p:cNvSpPr>
              <p:nvPr/>
            </p:nvSpPr>
            <p:spPr bwMode="auto">
              <a:xfrm>
                <a:off x="384" y="3552"/>
                <a:ext cx="864" cy="0"/>
              </a:xfrm>
              <a:prstGeom prst="line">
                <a:avLst/>
              </a:prstGeom>
              <a:noFill/>
              <a:ln w="9525">
                <a:solidFill>
                  <a:srgbClr val="99CC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0347" name="Line 59"/>
              <p:cNvSpPr>
                <a:spLocks noChangeShapeType="1"/>
              </p:cNvSpPr>
              <p:nvPr/>
            </p:nvSpPr>
            <p:spPr bwMode="auto">
              <a:xfrm>
                <a:off x="384" y="3792"/>
                <a:ext cx="864" cy="0"/>
              </a:xfrm>
              <a:prstGeom prst="line">
                <a:avLst/>
              </a:prstGeom>
              <a:noFill/>
              <a:ln w="9525">
                <a:solidFill>
                  <a:srgbClr val="99CC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0348" name="Line 60"/>
              <p:cNvSpPr>
                <a:spLocks noChangeShapeType="1"/>
              </p:cNvSpPr>
              <p:nvPr/>
            </p:nvSpPr>
            <p:spPr bwMode="auto">
              <a:xfrm>
                <a:off x="480" y="3552"/>
                <a:ext cx="0" cy="240"/>
              </a:xfrm>
              <a:prstGeom prst="line">
                <a:avLst/>
              </a:prstGeom>
              <a:noFill/>
              <a:ln w="9525">
                <a:solidFill>
                  <a:srgbClr val="99CC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0349" name="Line 61"/>
              <p:cNvSpPr>
                <a:spLocks noChangeShapeType="1"/>
              </p:cNvSpPr>
              <p:nvPr/>
            </p:nvSpPr>
            <p:spPr bwMode="auto">
              <a:xfrm>
                <a:off x="576" y="3552"/>
                <a:ext cx="0" cy="240"/>
              </a:xfrm>
              <a:prstGeom prst="line">
                <a:avLst/>
              </a:prstGeom>
              <a:noFill/>
              <a:ln w="9525">
                <a:solidFill>
                  <a:srgbClr val="99CC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0350" name="Line 62"/>
              <p:cNvSpPr>
                <a:spLocks noChangeShapeType="1"/>
              </p:cNvSpPr>
              <p:nvPr/>
            </p:nvSpPr>
            <p:spPr bwMode="auto">
              <a:xfrm>
                <a:off x="672" y="3552"/>
                <a:ext cx="0" cy="240"/>
              </a:xfrm>
              <a:prstGeom prst="line">
                <a:avLst/>
              </a:prstGeom>
              <a:noFill/>
              <a:ln w="9525">
                <a:solidFill>
                  <a:srgbClr val="99CC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0351" name="Line 63"/>
              <p:cNvSpPr>
                <a:spLocks noChangeShapeType="1"/>
              </p:cNvSpPr>
              <p:nvPr/>
            </p:nvSpPr>
            <p:spPr bwMode="auto">
              <a:xfrm>
                <a:off x="768" y="3552"/>
                <a:ext cx="0" cy="240"/>
              </a:xfrm>
              <a:prstGeom prst="line">
                <a:avLst/>
              </a:prstGeom>
              <a:noFill/>
              <a:ln w="9525">
                <a:solidFill>
                  <a:srgbClr val="99CC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0352" name="Line 64"/>
              <p:cNvSpPr>
                <a:spLocks noChangeShapeType="1"/>
              </p:cNvSpPr>
              <p:nvPr/>
            </p:nvSpPr>
            <p:spPr bwMode="auto">
              <a:xfrm>
                <a:off x="864" y="3552"/>
                <a:ext cx="0" cy="240"/>
              </a:xfrm>
              <a:prstGeom prst="line">
                <a:avLst/>
              </a:prstGeom>
              <a:noFill/>
              <a:ln w="9525">
                <a:solidFill>
                  <a:srgbClr val="99CC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0353" name="Line 65"/>
              <p:cNvSpPr>
                <a:spLocks noChangeShapeType="1"/>
              </p:cNvSpPr>
              <p:nvPr/>
            </p:nvSpPr>
            <p:spPr bwMode="auto">
              <a:xfrm>
                <a:off x="960" y="3552"/>
                <a:ext cx="0" cy="240"/>
              </a:xfrm>
              <a:prstGeom prst="line">
                <a:avLst/>
              </a:prstGeom>
              <a:noFill/>
              <a:ln w="9525">
                <a:solidFill>
                  <a:srgbClr val="99CC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0354" name="Line 66"/>
              <p:cNvSpPr>
                <a:spLocks noChangeShapeType="1"/>
              </p:cNvSpPr>
              <p:nvPr/>
            </p:nvSpPr>
            <p:spPr bwMode="auto">
              <a:xfrm>
                <a:off x="1056" y="3552"/>
                <a:ext cx="0" cy="240"/>
              </a:xfrm>
              <a:prstGeom prst="line">
                <a:avLst/>
              </a:prstGeom>
              <a:noFill/>
              <a:ln w="9525">
                <a:solidFill>
                  <a:srgbClr val="99CC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0355" name="Line 67"/>
              <p:cNvSpPr>
                <a:spLocks noChangeShapeType="1"/>
              </p:cNvSpPr>
              <p:nvPr/>
            </p:nvSpPr>
            <p:spPr bwMode="auto">
              <a:xfrm>
                <a:off x="1152" y="3552"/>
                <a:ext cx="0" cy="240"/>
              </a:xfrm>
              <a:prstGeom prst="line">
                <a:avLst/>
              </a:prstGeom>
              <a:noFill/>
              <a:ln w="9525">
                <a:solidFill>
                  <a:srgbClr val="99CC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40356" name="AutoShape 68"/>
            <p:cNvSpPr>
              <a:spLocks noChangeArrowheads="1"/>
            </p:cNvSpPr>
            <p:nvPr/>
          </p:nvSpPr>
          <p:spPr bwMode="auto">
            <a:xfrm>
              <a:off x="768" y="3456"/>
              <a:ext cx="192" cy="96"/>
            </a:xfrm>
            <a:custGeom>
              <a:avLst/>
              <a:gdLst>
                <a:gd name="G0" fmla="+- 16200 0 0"/>
                <a:gd name="G1" fmla="+- 5400 0 0"/>
                <a:gd name="G2" fmla="+- 21600 0 5400"/>
                <a:gd name="G3" fmla="+- 10800 0 5400"/>
                <a:gd name="G4" fmla="+- 21600 0 16200"/>
                <a:gd name="G5" fmla="*/ G4 G3 10800"/>
                <a:gd name="G6" fmla="+- 21600 0 G5"/>
                <a:gd name="T0" fmla="*/ 16200 w 21600"/>
                <a:gd name="T1" fmla="*/ 0 h 21600"/>
                <a:gd name="T2" fmla="*/ 0 w 21600"/>
                <a:gd name="T3" fmla="*/ 10800 h 21600"/>
                <a:gd name="T4" fmla="*/ 16200 w 21600"/>
                <a:gd name="T5" fmla="*/ 21600 h 21600"/>
                <a:gd name="T6" fmla="*/ 21600 w 21600"/>
                <a:gd name="T7" fmla="*/ 10800 h 21600"/>
                <a:gd name="T8" fmla="*/ 17694720 60000 65536"/>
                <a:gd name="T9" fmla="*/ 11796480 60000 65536"/>
                <a:gd name="T10" fmla="*/ 5898240 60000 65536"/>
                <a:gd name="T11" fmla="*/ 0 60000 65536"/>
                <a:gd name="T12" fmla="*/ 3375 w 21600"/>
                <a:gd name="T13" fmla="*/ G1 h 21600"/>
                <a:gd name="T14" fmla="*/ G6 w 21600"/>
                <a:gd name="T15" fmla="*/ G2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6200" y="0"/>
                  </a:moveTo>
                  <a:lnTo>
                    <a:pt x="16200" y="5400"/>
                  </a:lnTo>
                  <a:lnTo>
                    <a:pt x="3375" y="5400"/>
                  </a:lnTo>
                  <a:lnTo>
                    <a:pt x="3375" y="16200"/>
                  </a:lnTo>
                  <a:lnTo>
                    <a:pt x="16200" y="16200"/>
                  </a:lnTo>
                  <a:lnTo>
                    <a:pt x="16200" y="21600"/>
                  </a:lnTo>
                  <a:lnTo>
                    <a:pt x="21600" y="10800"/>
                  </a:lnTo>
                  <a:close/>
                </a:path>
                <a:path w="21600" h="21600">
                  <a:moveTo>
                    <a:pt x="1350" y="5400"/>
                  </a:moveTo>
                  <a:lnTo>
                    <a:pt x="1350" y="16200"/>
                  </a:lnTo>
                  <a:lnTo>
                    <a:pt x="2700" y="16200"/>
                  </a:lnTo>
                  <a:lnTo>
                    <a:pt x="2700" y="5400"/>
                  </a:lnTo>
                  <a:close/>
                </a:path>
                <a:path w="21600" h="21600">
                  <a:moveTo>
                    <a:pt x="0" y="5400"/>
                  </a:moveTo>
                  <a:lnTo>
                    <a:pt x="0" y="16200"/>
                  </a:lnTo>
                  <a:lnTo>
                    <a:pt x="675" y="16200"/>
                  </a:lnTo>
                  <a:lnTo>
                    <a:pt x="675" y="5400"/>
                  </a:lnTo>
                  <a:close/>
                </a:path>
              </a:pathLst>
            </a:custGeom>
            <a:solidFill>
              <a:srgbClr val="99CC00"/>
            </a:solidFill>
            <a:ln w="9525">
              <a:solidFill>
                <a:srgbClr val="99CC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0357" name="AutoShape 69"/>
            <p:cNvSpPr>
              <a:spLocks noChangeArrowheads="1"/>
            </p:cNvSpPr>
            <p:nvPr/>
          </p:nvSpPr>
          <p:spPr bwMode="auto">
            <a:xfrm>
              <a:off x="192" y="3456"/>
              <a:ext cx="192" cy="96"/>
            </a:xfrm>
            <a:custGeom>
              <a:avLst/>
              <a:gdLst>
                <a:gd name="G0" fmla="+- 16200 0 0"/>
                <a:gd name="G1" fmla="+- 5400 0 0"/>
                <a:gd name="G2" fmla="+- 21600 0 5400"/>
                <a:gd name="G3" fmla="+- 10800 0 5400"/>
                <a:gd name="G4" fmla="+- 21600 0 16200"/>
                <a:gd name="G5" fmla="*/ G4 G3 10800"/>
                <a:gd name="G6" fmla="+- 21600 0 G5"/>
                <a:gd name="T0" fmla="*/ 16200 w 21600"/>
                <a:gd name="T1" fmla="*/ 0 h 21600"/>
                <a:gd name="T2" fmla="*/ 0 w 21600"/>
                <a:gd name="T3" fmla="*/ 10800 h 21600"/>
                <a:gd name="T4" fmla="*/ 16200 w 21600"/>
                <a:gd name="T5" fmla="*/ 21600 h 21600"/>
                <a:gd name="T6" fmla="*/ 21600 w 21600"/>
                <a:gd name="T7" fmla="*/ 10800 h 21600"/>
                <a:gd name="T8" fmla="*/ 17694720 60000 65536"/>
                <a:gd name="T9" fmla="*/ 11796480 60000 65536"/>
                <a:gd name="T10" fmla="*/ 5898240 60000 65536"/>
                <a:gd name="T11" fmla="*/ 0 60000 65536"/>
                <a:gd name="T12" fmla="*/ 3375 w 21600"/>
                <a:gd name="T13" fmla="*/ G1 h 21600"/>
                <a:gd name="T14" fmla="*/ G6 w 21600"/>
                <a:gd name="T15" fmla="*/ G2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6200" y="0"/>
                  </a:moveTo>
                  <a:lnTo>
                    <a:pt x="16200" y="5400"/>
                  </a:lnTo>
                  <a:lnTo>
                    <a:pt x="3375" y="5400"/>
                  </a:lnTo>
                  <a:lnTo>
                    <a:pt x="3375" y="16200"/>
                  </a:lnTo>
                  <a:lnTo>
                    <a:pt x="16200" y="16200"/>
                  </a:lnTo>
                  <a:lnTo>
                    <a:pt x="16200" y="21600"/>
                  </a:lnTo>
                  <a:lnTo>
                    <a:pt x="21600" y="10800"/>
                  </a:lnTo>
                  <a:close/>
                </a:path>
                <a:path w="21600" h="21600">
                  <a:moveTo>
                    <a:pt x="1350" y="5400"/>
                  </a:moveTo>
                  <a:lnTo>
                    <a:pt x="1350" y="16200"/>
                  </a:lnTo>
                  <a:lnTo>
                    <a:pt x="2700" y="16200"/>
                  </a:lnTo>
                  <a:lnTo>
                    <a:pt x="2700" y="5400"/>
                  </a:lnTo>
                  <a:close/>
                </a:path>
                <a:path w="21600" h="21600">
                  <a:moveTo>
                    <a:pt x="0" y="5400"/>
                  </a:moveTo>
                  <a:lnTo>
                    <a:pt x="0" y="16200"/>
                  </a:lnTo>
                  <a:lnTo>
                    <a:pt x="675" y="16200"/>
                  </a:lnTo>
                  <a:lnTo>
                    <a:pt x="675" y="5400"/>
                  </a:lnTo>
                  <a:close/>
                </a:path>
              </a:pathLst>
            </a:custGeom>
            <a:solidFill>
              <a:srgbClr val="99CC00"/>
            </a:solidFill>
            <a:ln w="9525">
              <a:solidFill>
                <a:srgbClr val="99CC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40358" name="Group 70"/>
          <p:cNvGrpSpPr>
            <a:grpSpLocks/>
          </p:cNvGrpSpPr>
          <p:nvPr/>
        </p:nvGrpSpPr>
        <p:grpSpPr bwMode="auto">
          <a:xfrm rot="14400000">
            <a:off x="5191125" y="4029075"/>
            <a:ext cx="912813" cy="169863"/>
            <a:chOff x="192" y="3408"/>
            <a:chExt cx="768" cy="192"/>
          </a:xfrm>
        </p:grpSpPr>
        <p:grpSp>
          <p:nvGrpSpPr>
            <p:cNvPr id="140359" name="Group 71"/>
            <p:cNvGrpSpPr>
              <a:grpSpLocks/>
            </p:cNvGrpSpPr>
            <p:nvPr/>
          </p:nvGrpSpPr>
          <p:grpSpPr bwMode="auto">
            <a:xfrm>
              <a:off x="384" y="3408"/>
              <a:ext cx="384" cy="192"/>
              <a:chOff x="384" y="3552"/>
              <a:chExt cx="864" cy="240"/>
            </a:xfrm>
          </p:grpSpPr>
          <p:sp>
            <p:nvSpPr>
              <p:cNvPr id="140360" name="Line 72"/>
              <p:cNvSpPr>
                <a:spLocks noChangeShapeType="1"/>
              </p:cNvSpPr>
              <p:nvPr/>
            </p:nvSpPr>
            <p:spPr bwMode="auto">
              <a:xfrm>
                <a:off x="384" y="3552"/>
                <a:ext cx="864" cy="0"/>
              </a:xfrm>
              <a:prstGeom prst="line">
                <a:avLst/>
              </a:prstGeom>
              <a:noFill/>
              <a:ln w="9525">
                <a:solidFill>
                  <a:srgbClr val="99CC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0361" name="Line 73"/>
              <p:cNvSpPr>
                <a:spLocks noChangeShapeType="1"/>
              </p:cNvSpPr>
              <p:nvPr/>
            </p:nvSpPr>
            <p:spPr bwMode="auto">
              <a:xfrm>
                <a:off x="384" y="3792"/>
                <a:ext cx="864" cy="0"/>
              </a:xfrm>
              <a:prstGeom prst="line">
                <a:avLst/>
              </a:prstGeom>
              <a:noFill/>
              <a:ln w="9525">
                <a:solidFill>
                  <a:srgbClr val="99CC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0362" name="Line 74"/>
              <p:cNvSpPr>
                <a:spLocks noChangeShapeType="1"/>
              </p:cNvSpPr>
              <p:nvPr/>
            </p:nvSpPr>
            <p:spPr bwMode="auto">
              <a:xfrm>
                <a:off x="480" y="3552"/>
                <a:ext cx="0" cy="240"/>
              </a:xfrm>
              <a:prstGeom prst="line">
                <a:avLst/>
              </a:prstGeom>
              <a:noFill/>
              <a:ln w="9525">
                <a:solidFill>
                  <a:srgbClr val="99CC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0363" name="Line 75"/>
              <p:cNvSpPr>
                <a:spLocks noChangeShapeType="1"/>
              </p:cNvSpPr>
              <p:nvPr/>
            </p:nvSpPr>
            <p:spPr bwMode="auto">
              <a:xfrm>
                <a:off x="576" y="3552"/>
                <a:ext cx="0" cy="240"/>
              </a:xfrm>
              <a:prstGeom prst="line">
                <a:avLst/>
              </a:prstGeom>
              <a:noFill/>
              <a:ln w="9525">
                <a:solidFill>
                  <a:srgbClr val="99CC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0364" name="Line 76"/>
              <p:cNvSpPr>
                <a:spLocks noChangeShapeType="1"/>
              </p:cNvSpPr>
              <p:nvPr/>
            </p:nvSpPr>
            <p:spPr bwMode="auto">
              <a:xfrm>
                <a:off x="672" y="3552"/>
                <a:ext cx="0" cy="240"/>
              </a:xfrm>
              <a:prstGeom prst="line">
                <a:avLst/>
              </a:prstGeom>
              <a:noFill/>
              <a:ln w="9525">
                <a:solidFill>
                  <a:srgbClr val="99CC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0365" name="Line 77"/>
              <p:cNvSpPr>
                <a:spLocks noChangeShapeType="1"/>
              </p:cNvSpPr>
              <p:nvPr/>
            </p:nvSpPr>
            <p:spPr bwMode="auto">
              <a:xfrm>
                <a:off x="768" y="3552"/>
                <a:ext cx="0" cy="240"/>
              </a:xfrm>
              <a:prstGeom prst="line">
                <a:avLst/>
              </a:prstGeom>
              <a:noFill/>
              <a:ln w="9525">
                <a:solidFill>
                  <a:srgbClr val="99CC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0366" name="Line 78"/>
              <p:cNvSpPr>
                <a:spLocks noChangeShapeType="1"/>
              </p:cNvSpPr>
              <p:nvPr/>
            </p:nvSpPr>
            <p:spPr bwMode="auto">
              <a:xfrm>
                <a:off x="864" y="3552"/>
                <a:ext cx="0" cy="240"/>
              </a:xfrm>
              <a:prstGeom prst="line">
                <a:avLst/>
              </a:prstGeom>
              <a:noFill/>
              <a:ln w="9525">
                <a:solidFill>
                  <a:srgbClr val="99CC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0367" name="Line 79"/>
              <p:cNvSpPr>
                <a:spLocks noChangeShapeType="1"/>
              </p:cNvSpPr>
              <p:nvPr/>
            </p:nvSpPr>
            <p:spPr bwMode="auto">
              <a:xfrm>
                <a:off x="960" y="3552"/>
                <a:ext cx="0" cy="240"/>
              </a:xfrm>
              <a:prstGeom prst="line">
                <a:avLst/>
              </a:prstGeom>
              <a:noFill/>
              <a:ln w="9525">
                <a:solidFill>
                  <a:srgbClr val="99CC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0368" name="Line 80"/>
              <p:cNvSpPr>
                <a:spLocks noChangeShapeType="1"/>
              </p:cNvSpPr>
              <p:nvPr/>
            </p:nvSpPr>
            <p:spPr bwMode="auto">
              <a:xfrm>
                <a:off x="1056" y="3552"/>
                <a:ext cx="0" cy="240"/>
              </a:xfrm>
              <a:prstGeom prst="line">
                <a:avLst/>
              </a:prstGeom>
              <a:noFill/>
              <a:ln w="9525">
                <a:solidFill>
                  <a:srgbClr val="99CC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0369" name="Line 81"/>
              <p:cNvSpPr>
                <a:spLocks noChangeShapeType="1"/>
              </p:cNvSpPr>
              <p:nvPr/>
            </p:nvSpPr>
            <p:spPr bwMode="auto">
              <a:xfrm>
                <a:off x="1152" y="3552"/>
                <a:ext cx="0" cy="240"/>
              </a:xfrm>
              <a:prstGeom prst="line">
                <a:avLst/>
              </a:prstGeom>
              <a:noFill/>
              <a:ln w="9525">
                <a:solidFill>
                  <a:srgbClr val="99CC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40370" name="AutoShape 82"/>
            <p:cNvSpPr>
              <a:spLocks noChangeArrowheads="1"/>
            </p:cNvSpPr>
            <p:nvPr/>
          </p:nvSpPr>
          <p:spPr bwMode="auto">
            <a:xfrm>
              <a:off x="768" y="3456"/>
              <a:ext cx="192" cy="96"/>
            </a:xfrm>
            <a:custGeom>
              <a:avLst/>
              <a:gdLst>
                <a:gd name="G0" fmla="+- 16200 0 0"/>
                <a:gd name="G1" fmla="+- 5400 0 0"/>
                <a:gd name="G2" fmla="+- 21600 0 5400"/>
                <a:gd name="G3" fmla="+- 10800 0 5400"/>
                <a:gd name="G4" fmla="+- 21600 0 16200"/>
                <a:gd name="G5" fmla="*/ G4 G3 10800"/>
                <a:gd name="G6" fmla="+- 21600 0 G5"/>
                <a:gd name="T0" fmla="*/ 16200 w 21600"/>
                <a:gd name="T1" fmla="*/ 0 h 21600"/>
                <a:gd name="T2" fmla="*/ 0 w 21600"/>
                <a:gd name="T3" fmla="*/ 10800 h 21600"/>
                <a:gd name="T4" fmla="*/ 16200 w 21600"/>
                <a:gd name="T5" fmla="*/ 21600 h 21600"/>
                <a:gd name="T6" fmla="*/ 21600 w 21600"/>
                <a:gd name="T7" fmla="*/ 10800 h 21600"/>
                <a:gd name="T8" fmla="*/ 17694720 60000 65536"/>
                <a:gd name="T9" fmla="*/ 11796480 60000 65536"/>
                <a:gd name="T10" fmla="*/ 5898240 60000 65536"/>
                <a:gd name="T11" fmla="*/ 0 60000 65536"/>
                <a:gd name="T12" fmla="*/ 3375 w 21600"/>
                <a:gd name="T13" fmla="*/ G1 h 21600"/>
                <a:gd name="T14" fmla="*/ G6 w 21600"/>
                <a:gd name="T15" fmla="*/ G2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6200" y="0"/>
                  </a:moveTo>
                  <a:lnTo>
                    <a:pt x="16200" y="5400"/>
                  </a:lnTo>
                  <a:lnTo>
                    <a:pt x="3375" y="5400"/>
                  </a:lnTo>
                  <a:lnTo>
                    <a:pt x="3375" y="16200"/>
                  </a:lnTo>
                  <a:lnTo>
                    <a:pt x="16200" y="16200"/>
                  </a:lnTo>
                  <a:lnTo>
                    <a:pt x="16200" y="21600"/>
                  </a:lnTo>
                  <a:lnTo>
                    <a:pt x="21600" y="10800"/>
                  </a:lnTo>
                  <a:close/>
                </a:path>
                <a:path w="21600" h="21600">
                  <a:moveTo>
                    <a:pt x="1350" y="5400"/>
                  </a:moveTo>
                  <a:lnTo>
                    <a:pt x="1350" y="16200"/>
                  </a:lnTo>
                  <a:lnTo>
                    <a:pt x="2700" y="16200"/>
                  </a:lnTo>
                  <a:lnTo>
                    <a:pt x="2700" y="5400"/>
                  </a:lnTo>
                  <a:close/>
                </a:path>
                <a:path w="21600" h="21600">
                  <a:moveTo>
                    <a:pt x="0" y="5400"/>
                  </a:moveTo>
                  <a:lnTo>
                    <a:pt x="0" y="16200"/>
                  </a:lnTo>
                  <a:lnTo>
                    <a:pt x="675" y="16200"/>
                  </a:lnTo>
                  <a:lnTo>
                    <a:pt x="675" y="5400"/>
                  </a:lnTo>
                  <a:close/>
                </a:path>
              </a:pathLst>
            </a:custGeom>
            <a:solidFill>
              <a:srgbClr val="99CC00"/>
            </a:solidFill>
            <a:ln w="9525">
              <a:solidFill>
                <a:srgbClr val="99CC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0371" name="AutoShape 83"/>
            <p:cNvSpPr>
              <a:spLocks noChangeArrowheads="1"/>
            </p:cNvSpPr>
            <p:nvPr/>
          </p:nvSpPr>
          <p:spPr bwMode="auto">
            <a:xfrm>
              <a:off x="192" y="3456"/>
              <a:ext cx="192" cy="96"/>
            </a:xfrm>
            <a:custGeom>
              <a:avLst/>
              <a:gdLst>
                <a:gd name="G0" fmla="+- 16200 0 0"/>
                <a:gd name="G1" fmla="+- 5400 0 0"/>
                <a:gd name="G2" fmla="+- 21600 0 5400"/>
                <a:gd name="G3" fmla="+- 10800 0 5400"/>
                <a:gd name="G4" fmla="+- 21600 0 16200"/>
                <a:gd name="G5" fmla="*/ G4 G3 10800"/>
                <a:gd name="G6" fmla="+- 21600 0 G5"/>
                <a:gd name="T0" fmla="*/ 16200 w 21600"/>
                <a:gd name="T1" fmla="*/ 0 h 21600"/>
                <a:gd name="T2" fmla="*/ 0 w 21600"/>
                <a:gd name="T3" fmla="*/ 10800 h 21600"/>
                <a:gd name="T4" fmla="*/ 16200 w 21600"/>
                <a:gd name="T5" fmla="*/ 21600 h 21600"/>
                <a:gd name="T6" fmla="*/ 21600 w 21600"/>
                <a:gd name="T7" fmla="*/ 10800 h 21600"/>
                <a:gd name="T8" fmla="*/ 17694720 60000 65536"/>
                <a:gd name="T9" fmla="*/ 11796480 60000 65536"/>
                <a:gd name="T10" fmla="*/ 5898240 60000 65536"/>
                <a:gd name="T11" fmla="*/ 0 60000 65536"/>
                <a:gd name="T12" fmla="*/ 3375 w 21600"/>
                <a:gd name="T13" fmla="*/ G1 h 21600"/>
                <a:gd name="T14" fmla="*/ G6 w 21600"/>
                <a:gd name="T15" fmla="*/ G2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6200" y="0"/>
                  </a:moveTo>
                  <a:lnTo>
                    <a:pt x="16200" y="5400"/>
                  </a:lnTo>
                  <a:lnTo>
                    <a:pt x="3375" y="5400"/>
                  </a:lnTo>
                  <a:lnTo>
                    <a:pt x="3375" y="16200"/>
                  </a:lnTo>
                  <a:lnTo>
                    <a:pt x="16200" y="16200"/>
                  </a:lnTo>
                  <a:lnTo>
                    <a:pt x="16200" y="21600"/>
                  </a:lnTo>
                  <a:lnTo>
                    <a:pt x="21600" y="10800"/>
                  </a:lnTo>
                  <a:close/>
                </a:path>
                <a:path w="21600" h="21600">
                  <a:moveTo>
                    <a:pt x="1350" y="5400"/>
                  </a:moveTo>
                  <a:lnTo>
                    <a:pt x="1350" y="16200"/>
                  </a:lnTo>
                  <a:lnTo>
                    <a:pt x="2700" y="16200"/>
                  </a:lnTo>
                  <a:lnTo>
                    <a:pt x="2700" y="5400"/>
                  </a:lnTo>
                  <a:close/>
                </a:path>
                <a:path w="21600" h="21600">
                  <a:moveTo>
                    <a:pt x="0" y="5400"/>
                  </a:moveTo>
                  <a:lnTo>
                    <a:pt x="0" y="16200"/>
                  </a:lnTo>
                  <a:lnTo>
                    <a:pt x="675" y="16200"/>
                  </a:lnTo>
                  <a:lnTo>
                    <a:pt x="675" y="5400"/>
                  </a:lnTo>
                  <a:close/>
                </a:path>
              </a:pathLst>
            </a:custGeom>
            <a:solidFill>
              <a:srgbClr val="99CC00"/>
            </a:solidFill>
            <a:ln w="9525">
              <a:solidFill>
                <a:srgbClr val="99CC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40372" name="AutoShape 84"/>
          <p:cNvSpPr>
            <a:spLocks noChangeArrowheads="1"/>
          </p:cNvSpPr>
          <p:nvPr/>
        </p:nvSpPr>
        <p:spPr bwMode="auto">
          <a:xfrm>
            <a:off x="5105400" y="2286000"/>
            <a:ext cx="304800" cy="304800"/>
          </a:xfrm>
          <a:prstGeom prst="flowChartConnector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0373" name="AutoShape 85"/>
          <p:cNvSpPr>
            <a:spLocks noChangeArrowheads="1"/>
          </p:cNvSpPr>
          <p:nvPr/>
        </p:nvSpPr>
        <p:spPr bwMode="auto">
          <a:xfrm rot="5400000">
            <a:off x="4229100" y="3390900"/>
            <a:ext cx="381000" cy="304800"/>
          </a:xfrm>
          <a:prstGeom prst="flowChartAlternateProcess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0374" name="AutoShape 86"/>
          <p:cNvSpPr>
            <a:spLocks noChangeArrowheads="1"/>
          </p:cNvSpPr>
          <p:nvPr/>
        </p:nvSpPr>
        <p:spPr bwMode="auto">
          <a:xfrm rot="5400000">
            <a:off x="4305300" y="2324100"/>
            <a:ext cx="381000" cy="304800"/>
          </a:xfrm>
          <a:prstGeom prst="flowChartAlternateProcess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0375" name="AutoShape 87"/>
          <p:cNvSpPr>
            <a:spLocks noChangeArrowheads="1"/>
          </p:cNvSpPr>
          <p:nvPr/>
        </p:nvSpPr>
        <p:spPr bwMode="auto">
          <a:xfrm>
            <a:off x="4724400" y="2362200"/>
            <a:ext cx="304800" cy="152400"/>
          </a:xfrm>
          <a:prstGeom prst="leftRightArrow">
            <a:avLst>
              <a:gd name="adj1" fmla="val 50000"/>
              <a:gd name="adj2" fmla="val 40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0376" name="AutoShape 88"/>
          <p:cNvSpPr>
            <a:spLocks noChangeArrowheads="1"/>
          </p:cNvSpPr>
          <p:nvPr/>
        </p:nvSpPr>
        <p:spPr bwMode="auto">
          <a:xfrm>
            <a:off x="4648200" y="3505200"/>
            <a:ext cx="381000" cy="152400"/>
          </a:xfrm>
          <a:prstGeom prst="leftRightArrow">
            <a:avLst>
              <a:gd name="adj1" fmla="val 50000"/>
              <a:gd name="adj2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0377" name="Text Box 89"/>
          <p:cNvSpPr txBox="1">
            <a:spLocks noChangeArrowheads="1"/>
          </p:cNvSpPr>
          <p:nvPr/>
        </p:nvSpPr>
        <p:spPr bwMode="auto">
          <a:xfrm>
            <a:off x="5105400" y="2209800"/>
            <a:ext cx="3508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1" hangingPunct="1"/>
            <a:r>
              <a:rPr lang="en-US" altLang="en-US">
                <a:effectLst/>
                <a:latin typeface="Symbol" pitchFamily="18" charset="2"/>
              </a:rPr>
              <a:t>p</a:t>
            </a:r>
          </a:p>
        </p:txBody>
      </p:sp>
      <p:sp>
        <p:nvSpPr>
          <p:cNvPr id="140378" name="AutoShape 90"/>
          <p:cNvSpPr>
            <a:spLocks noChangeArrowheads="1"/>
          </p:cNvSpPr>
          <p:nvPr/>
        </p:nvSpPr>
        <p:spPr bwMode="auto">
          <a:xfrm>
            <a:off x="3460750" y="3365500"/>
            <a:ext cx="271463" cy="360363"/>
          </a:xfrm>
          <a:prstGeom prst="flowChartConnector">
            <a:avLst/>
          </a:prstGeom>
          <a:solidFill>
            <a:srgbClr val="FFCC00"/>
          </a:solidFill>
          <a:ln w="9525">
            <a:solidFill>
              <a:srgbClr val="FFCC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0379" name="AutoShape 91"/>
          <p:cNvSpPr>
            <a:spLocks noChangeArrowheads="1"/>
          </p:cNvSpPr>
          <p:nvPr/>
        </p:nvSpPr>
        <p:spPr bwMode="auto">
          <a:xfrm>
            <a:off x="2209800" y="3365500"/>
            <a:ext cx="304800" cy="360363"/>
          </a:xfrm>
          <a:prstGeom prst="flowChartConnector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40380" name="Group 92"/>
          <p:cNvGrpSpPr>
            <a:grpSpLocks/>
          </p:cNvGrpSpPr>
          <p:nvPr/>
        </p:nvGrpSpPr>
        <p:grpSpPr bwMode="auto">
          <a:xfrm rot="16200000">
            <a:off x="3276600" y="4114800"/>
            <a:ext cx="762000" cy="152400"/>
            <a:chOff x="192" y="3408"/>
            <a:chExt cx="768" cy="192"/>
          </a:xfrm>
        </p:grpSpPr>
        <p:grpSp>
          <p:nvGrpSpPr>
            <p:cNvPr id="140381" name="Group 93"/>
            <p:cNvGrpSpPr>
              <a:grpSpLocks/>
            </p:cNvGrpSpPr>
            <p:nvPr/>
          </p:nvGrpSpPr>
          <p:grpSpPr bwMode="auto">
            <a:xfrm>
              <a:off x="384" y="3408"/>
              <a:ext cx="384" cy="192"/>
              <a:chOff x="384" y="3552"/>
              <a:chExt cx="864" cy="240"/>
            </a:xfrm>
          </p:grpSpPr>
          <p:sp>
            <p:nvSpPr>
              <p:cNvPr id="140382" name="Line 94"/>
              <p:cNvSpPr>
                <a:spLocks noChangeShapeType="1"/>
              </p:cNvSpPr>
              <p:nvPr/>
            </p:nvSpPr>
            <p:spPr bwMode="auto">
              <a:xfrm>
                <a:off x="384" y="3552"/>
                <a:ext cx="864" cy="0"/>
              </a:xfrm>
              <a:prstGeom prst="line">
                <a:avLst/>
              </a:prstGeom>
              <a:noFill/>
              <a:ln w="9525">
                <a:solidFill>
                  <a:srgbClr val="99CC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0383" name="Line 95"/>
              <p:cNvSpPr>
                <a:spLocks noChangeShapeType="1"/>
              </p:cNvSpPr>
              <p:nvPr/>
            </p:nvSpPr>
            <p:spPr bwMode="auto">
              <a:xfrm>
                <a:off x="384" y="3792"/>
                <a:ext cx="864" cy="0"/>
              </a:xfrm>
              <a:prstGeom prst="line">
                <a:avLst/>
              </a:prstGeom>
              <a:noFill/>
              <a:ln w="9525">
                <a:solidFill>
                  <a:srgbClr val="99CC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0384" name="Line 96"/>
              <p:cNvSpPr>
                <a:spLocks noChangeShapeType="1"/>
              </p:cNvSpPr>
              <p:nvPr/>
            </p:nvSpPr>
            <p:spPr bwMode="auto">
              <a:xfrm>
                <a:off x="480" y="3552"/>
                <a:ext cx="0" cy="240"/>
              </a:xfrm>
              <a:prstGeom prst="line">
                <a:avLst/>
              </a:prstGeom>
              <a:noFill/>
              <a:ln w="9525">
                <a:solidFill>
                  <a:srgbClr val="99CC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0385" name="Line 97"/>
              <p:cNvSpPr>
                <a:spLocks noChangeShapeType="1"/>
              </p:cNvSpPr>
              <p:nvPr/>
            </p:nvSpPr>
            <p:spPr bwMode="auto">
              <a:xfrm>
                <a:off x="576" y="3552"/>
                <a:ext cx="0" cy="240"/>
              </a:xfrm>
              <a:prstGeom prst="line">
                <a:avLst/>
              </a:prstGeom>
              <a:noFill/>
              <a:ln w="9525">
                <a:solidFill>
                  <a:srgbClr val="99CC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0386" name="Line 98"/>
              <p:cNvSpPr>
                <a:spLocks noChangeShapeType="1"/>
              </p:cNvSpPr>
              <p:nvPr/>
            </p:nvSpPr>
            <p:spPr bwMode="auto">
              <a:xfrm>
                <a:off x="672" y="3552"/>
                <a:ext cx="0" cy="240"/>
              </a:xfrm>
              <a:prstGeom prst="line">
                <a:avLst/>
              </a:prstGeom>
              <a:noFill/>
              <a:ln w="9525">
                <a:solidFill>
                  <a:srgbClr val="99CC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0387" name="Line 99"/>
              <p:cNvSpPr>
                <a:spLocks noChangeShapeType="1"/>
              </p:cNvSpPr>
              <p:nvPr/>
            </p:nvSpPr>
            <p:spPr bwMode="auto">
              <a:xfrm>
                <a:off x="768" y="3552"/>
                <a:ext cx="0" cy="240"/>
              </a:xfrm>
              <a:prstGeom prst="line">
                <a:avLst/>
              </a:prstGeom>
              <a:noFill/>
              <a:ln w="9525">
                <a:solidFill>
                  <a:srgbClr val="99CC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0388" name="Line 100"/>
              <p:cNvSpPr>
                <a:spLocks noChangeShapeType="1"/>
              </p:cNvSpPr>
              <p:nvPr/>
            </p:nvSpPr>
            <p:spPr bwMode="auto">
              <a:xfrm>
                <a:off x="864" y="3552"/>
                <a:ext cx="0" cy="240"/>
              </a:xfrm>
              <a:prstGeom prst="line">
                <a:avLst/>
              </a:prstGeom>
              <a:noFill/>
              <a:ln w="9525">
                <a:solidFill>
                  <a:srgbClr val="99CC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0389" name="Line 101"/>
              <p:cNvSpPr>
                <a:spLocks noChangeShapeType="1"/>
              </p:cNvSpPr>
              <p:nvPr/>
            </p:nvSpPr>
            <p:spPr bwMode="auto">
              <a:xfrm>
                <a:off x="960" y="3552"/>
                <a:ext cx="0" cy="240"/>
              </a:xfrm>
              <a:prstGeom prst="line">
                <a:avLst/>
              </a:prstGeom>
              <a:noFill/>
              <a:ln w="9525">
                <a:solidFill>
                  <a:srgbClr val="99CC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0390" name="Line 102"/>
              <p:cNvSpPr>
                <a:spLocks noChangeShapeType="1"/>
              </p:cNvSpPr>
              <p:nvPr/>
            </p:nvSpPr>
            <p:spPr bwMode="auto">
              <a:xfrm>
                <a:off x="1056" y="3552"/>
                <a:ext cx="0" cy="240"/>
              </a:xfrm>
              <a:prstGeom prst="line">
                <a:avLst/>
              </a:prstGeom>
              <a:noFill/>
              <a:ln w="9525">
                <a:solidFill>
                  <a:srgbClr val="99CC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0391" name="Line 103"/>
              <p:cNvSpPr>
                <a:spLocks noChangeShapeType="1"/>
              </p:cNvSpPr>
              <p:nvPr/>
            </p:nvSpPr>
            <p:spPr bwMode="auto">
              <a:xfrm>
                <a:off x="1152" y="3552"/>
                <a:ext cx="0" cy="240"/>
              </a:xfrm>
              <a:prstGeom prst="line">
                <a:avLst/>
              </a:prstGeom>
              <a:noFill/>
              <a:ln w="9525">
                <a:solidFill>
                  <a:srgbClr val="99CC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40392" name="AutoShape 104"/>
            <p:cNvSpPr>
              <a:spLocks noChangeArrowheads="1"/>
            </p:cNvSpPr>
            <p:nvPr/>
          </p:nvSpPr>
          <p:spPr bwMode="auto">
            <a:xfrm>
              <a:off x="768" y="3456"/>
              <a:ext cx="192" cy="96"/>
            </a:xfrm>
            <a:custGeom>
              <a:avLst/>
              <a:gdLst>
                <a:gd name="G0" fmla="+- 16200 0 0"/>
                <a:gd name="G1" fmla="+- 5400 0 0"/>
                <a:gd name="G2" fmla="+- 21600 0 5400"/>
                <a:gd name="G3" fmla="+- 10800 0 5400"/>
                <a:gd name="G4" fmla="+- 21600 0 16200"/>
                <a:gd name="G5" fmla="*/ G4 G3 10800"/>
                <a:gd name="G6" fmla="+- 21600 0 G5"/>
                <a:gd name="T0" fmla="*/ 16200 w 21600"/>
                <a:gd name="T1" fmla="*/ 0 h 21600"/>
                <a:gd name="T2" fmla="*/ 0 w 21600"/>
                <a:gd name="T3" fmla="*/ 10800 h 21600"/>
                <a:gd name="T4" fmla="*/ 16200 w 21600"/>
                <a:gd name="T5" fmla="*/ 21600 h 21600"/>
                <a:gd name="T6" fmla="*/ 21600 w 21600"/>
                <a:gd name="T7" fmla="*/ 10800 h 21600"/>
                <a:gd name="T8" fmla="*/ 17694720 60000 65536"/>
                <a:gd name="T9" fmla="*/ 11796480 60000 65536"/>
                <a:gd name="T10" fmla="*/ 5898240 60000 65536"/>
                <a:gd name="T11" fmla="*/ 0 60000 65536"/>
                <a:gd name="T12" fmla="*/ 3375 w 21600"/>
                <a:gd name="T13" fmla="*/ G1 h 21600"/>
                <a:gd name="T14" fmla="*/ G6 w 21600"/>
                <a:gd name="T15" fmla="*/ G2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6200" y="0"/>
                  </a:moveTo>
                  <a:lnTo>
                    <a:pt x="16200" y="5400"/>
                  </a:lnTo>
                  <a:lnTo>
                    <a:pt x="3375" y="5400"/>
                  </a:lnTo>
                  <a:lnTo>
                    <a:pt x="3375" y="16200"/>
                  </a:lnTo>
                  <a:lnTo>
                    <a:pt x="16200" y="16200"/>
                  </a:lnTo>
                  <a:lnTo>
                    <a:pt x="16200" y="21600"/>
                  </a:lnTo>
                  <a:lnTo>
                    <a:pt x="21600" y="10800"/>
                  </a:lnTo>
                  <a:close/>
                </a:path>
                <a:path w="21600" h="21600">
                  <a:moveTo>
                    <a:pt x="1350" y="5400"/>
                  </a:moveTo>
                  <a:lnTo>
                    <a:pt x="1350" y="16200"/>
                  </a:lnTo>
                  <a:lnTo>
                    <a:pt x="2700" y="16200"/>
                  </a:lnTo>
                  <a:lnTo>
                    <a:pt x="2700" y="5400"/>
                  </a:lnTo>
                  <a:close/>
                </a:path>
                <a:path w="21600" h="21600">
                  <a:moveTo>
                    <a:pt x="0" y="5400"/>
                  </a:moveTo>
                  <a:lnTo>
                    <a:pt x="0" y="16200"/>
                  </a:lnTo>
                  <a:lnTo>
                    <a:pt x="675" y="16200"/>
                  </a:lnTo>
                  <a:lnTo>
                    <a:pt x="675" y="5400"/>
                  </a:lnTo>
                  <a:close/>
                </a:path>
              </a:pathLst>
            </a:custGeom>
            <a:solidFill>
              <a:srgbClr val="99CC00"/>
            </a:solidFill>
            <a:ln w="9525">
              <a:solidFill>
                <a:srgbClr val="99CC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0393" name="AutoShape 105"/>
            <p:cNvSpPr>
              <a:spLocks noChangeArrowheads="1"/>
            </p:cNvSpPr>
            <p:nvPr/>
          </p:nvSpPr>
          <p:spPr bwMode="auto">
            <a:xfrm>
              <a:off x="192" y="3456"/>
              <a:ext cx="192" cy="96"/>
            </a:xfrm>
            <a:custGeom>
              <a:avLst/>
              <a:gdLst>
                <a:gd name="G0" fmla="+- 16200 0 0"/>
                <a:gd name="G1" fmla="+- 5400 0 0"/>
                <a:gd name="G2" fmla="+- 21600 0 5400"/>
                <a:gd name="G3" fmla="+- 10800 0 5400"/>
                <a:gd name="G4" fmla="+- 21600 0 16200"/>
                <a:gd name="G5" fmla="*/ G4 G3 10800"/>
                <a:gd name="G6" fmla="+- 21600 0 G5"/>
                <a:gd name="T0" fmla="*/ 16200 w 21600"/>
                <a:gd name="T1" fmla="*/ 0 h 21600"/>
                <a:gd name="T2" fmla="*/ 0 w 21600"/>
                <a:gd name="T3" fmla="*/ 10800 h 21600"/>
                <a:gd name="T4" fmla="*/ 16200 w 21600"/>
                <a:gd name="T5" fmla="*/ 21600 h 21600"/>
                <a:gd name="T6" fmla="*/ 21600 w 21600"/>
                <a:gd name="T7" fmla="*/ 10800 h 21600"/>
                <a:gd name="T8" fmla="*/ 17694720 60000 65536"/>
                <a:gd name="T9" fmla="*/ 11796480 60000 65536"/>
                <a:gd name="T10" fmla="*/ 5898240 60000 65536"/>
                <a:gd name="T11" fmla="*/ 0 60000 65536"/>
                <a:gd name="T12" fmla="*/ 3375 w 21600"/>
                <a:gd name="T13" fmla="*/ G1 h 21600"/>
                <a:gd name="T14" fmla="*/ G6 w 21600"/>
                <a:gd name="T15" fmla="*/ G2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6200" y="0"/>
                  </a:moveTo>
                  <a:lnTo>
                    <a:pt x="16200" y="5400"/>
                  </a:lnTo>
                  <a:lnTo>
                    <a:pt x="3375" y="5400"/>
                  </a:lnTo>
                  <a:lnTo>
                    <a:pt x="3375" y="16200"/>
                  </a:lnTo>
                  <a:lnTo>
                    <a:pt x="16200" y="16200"/>
                  </a:lnTo>
                  <a:lnTo>
                    <a:pt x="16200" y="21600"/>
                  </a:lnTo>
                  <a:lnTo>
                    <a:pt x="21600" y="10800"/>
                  </a:lnTo>
                  <a:close/>
                </a:path>
                <a:path w="21600" h="21600">
                  <a:moveTo>
                    <a:pt x="1350" y="5400"/>
                  </a:moveTo>
                  <a:lnTo>
                    <a:pt x="1350" y="16200"/>
                  </a:lnTo>
                  <a:lnTo>
                    <a:pt x="2700" y="16200"/>
                  </a:lnTo>
                  <a:lnTo>
                    <a:pt x="2700" y="5400"/>
                  </a:lnTo>
                  <a:close/>
                </a:path>
                <a:path w="21600" h="21600">
                  <a:moveTo>
                    <a:pt x="0" y="5400"/>
                  </a:moveTo>
                  <a:lnTo>
                    <a:pt x="0" y="16200"/>
                  </a:lnTo>
                  <a:lnTo>
                    <a:pt x="675" y="16200"/>
                  </a:lnTo>
                  <a:lnTo>
                    <a:pt x="675" y="5400"/>
                  </a:lnTo>
                  <a:close/>
                </a:path>
              </a:pathLst>
            </a:custGeom>
            <a:solidFill>
              <a:srgbClr val="99CC00"/>
            </a:solidFill>
            <a:ln w="9525">
              <a:solidFill>
                <a:srgbClr val="99CC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40394" name="AutoShape 106"/>
          <p:cNvSpPr>
            <a:spLocks noChangeArrowheads="1"/>
          </p:cNvSpPr>
          <p:nvPr/>
        </p:nvSpPr>
        <p:spPr bwMode="auto">
          <a:xfrm>
            <a:off x="2827338" y="2286000"/>
            <a:ext cx="273050" cy="360363"/>
          </a:xfrm>
          <a:prstGeom prst="flowChartConnector">
            <a:avLst/>
          </a:prstGeom>
          <a:solidFill>
            <a:srgbClr val="99CC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40395" name="Group 107"/>
          <p:cNvGrpSpPr>
            <a:grpSpLocks/>
          </p:cNvGrpSpPr>
          <p:nvPr/>
        </p:nvGrpSpPr>
        <p:grpSpPr bwMode="auto">
          <a:xfrm rot="18240000">
            <a:off x="2230438" y="2884488"/>
            <a:ext cx="762000" cy="139700"/>
            <a:chOff x="192" y="3408"/>
            <a:chExt cx="768" cy="192"/>
          </a:xfrm>
        </p:grpSpPr>
        <p:grpSp>
          <p:nvGrpSpPr>
            <p:cNvPr id="140396" name="Group 108"/>
            <p:cNvGrpSpPr>
              <a:grpSpLocks/>
            </p:cNvGrpSpPr>
            <p:nvPr/>
          </p:nvGrpSpPr>
          <p:grpSpPr bwMode="auto">
            <a:xfrm>
              <a:off x="384" y="3408"/>
              <a:ext cx="384" cy="192"/>
              <a:chOff x="384" y="3552"/>
              <a:chExt cx="864" cy="240"/>
            </a:xfrm>
          </p:grpSpPr>
          <p:sp>
            <p:nvSpPr>
              <p:cNvPr id="140397" name="Line 109"/>
              <p:cNvSpPr>
                <a:spLocks noChangeShapeType="1"/>
              </p:cNvSpPr>
              <p:nvPr/>
            </p:nvSpPr>
            <p:spPr bwMode="auto">
              <a:xfrm>
                <a:off x="384" y="3552"/>
                <a:ext cx="864" cy="0"/>
              </a:xfrm>
              <a:prstGeom prst="line">
                <a:avLst/>
              </a:prstGeom>
              <a:noFill/>
              <a:ln w="9525">
                <a:solidFill>
                  <a:srgbClr val="99CC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0398" name="Line 110"/>
              <p:cNvSpPr>
                <a:spLocks noChangeShapeType="1"/>
              </p:cNvSpPr>
              <p:nvPr/>
            </p:nvSpPr>
            <p:spPr bwMode="auto">
              <a:xfrm>
                <a:off x="384" y="3792"/>
                <a:ext cx="864" cy="0"/>
              </a:xfrm>
              <a:prstGeom prst="line">
                <a:avLst/>
              </a:prstGeom>
              <a:noFill/>
              <a:ln w="9525">
                <a:solidFill>
                  <a:srgbClr val="99CC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0399" name="Line 111"/>
              <p:cNvSpPr>
                <a:spLocks noChangeShapeType="1"/>
              </p:cNvSpPr>
              <p:nvPr/>
            </p:nvSpPr>
            <p:spPr bwMode="auto">
              <a:xfrm>
                <a:off x="480" y="3552"/>
                <a:ext cx="0" cy="240"/>
              </a:xfrm>
              <a:prstGeom prst="line">
                <a:avLst/>
              </a:prstGeom>
              <a:noFill/>
              <a:ln w="9525">
                <a:solidFill>
                  <a:srgbClr val="99CC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0400" name="Line 112"/>
              <p:cNvSpPr>
                <a:spLocks noChangeShapeType="1"/>
              </p:cNvSpPr>
              <p:nvPr/>
            </p:nvSpPr>
            <p:spPr bwMode="auto">
              <a:xfrm>
                <a:off x="576" y="3552"/>
                <a:ext cx="0" cy="240"/>
              </a:xfrm>
              <a:prstGeom prst="line">
                <a:avLst/>
              </a:prstGeom>
              <a:noFill/>
              <a:ln w="9525">
                <a:solidFill>
                  <a:srgbClr val="99CC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0401" name="Line 113"/>
              <p:cNvSpPr>
                <a:spLocks noChangeShapeType="1"/>
              </p:cNvSpPr>
              <p:nvPr/>
            </p:nvSpPr>
            <p:spPr bwMode="auto">
              <a:xfrm>
                <a:off x="672" y="3552"/>
                <a:ext cx="0" cy="240"/>
              </a:xfrm>
              <a:prstGeom prst="line">
                <a:avLst/>
              </a:prstGeom>
              <a:noFill/>
              <a:ln w="9525">
                <a:solidFill>
                  <a:srgbClr val="99CC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0402" name="Line 114"/>
              <p:cNvSpPr>
                <a:spLocks noChangeShapeType="1"/>
              </p:cNvSpPr>
              <p:nvPr/>
            </p:nvSpPr>
            <p:spPr bwMode="auto">
              <a:xfrm>
                <a:off x="768" y="3552"/>
                <a:ext cx="0" cy="240"/>
              </a:xfrm>
              <a:prstGeom prst="line">
                <a:avLst/>
              </a:prstGeom>
              <a:noFill/>
              <a:ln w="9525">
                <a:solidFill>
                  <a:srgbClr val="99CC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0403" name="Line 115"/>
              <p:cNvSpPr>
                <a:spLocks noChangeShapeType="1"/>
              </p:cNvSpPr>
              <p:nvPr/>
            </p:nvSpPr>
            <p:spPr bwMode="auto">
              <a:xfrm>
                <a:off x="864" y="3552"/>
                <a:ext cx="0" cy="240"/>
              </a:xfrm>
              <a:prstGeom prst="line">
                <a:avLst/>
              </a:prstGeom>
              <a:noFill/>
              <a:ln w="9525">
                <a:solidFill>
                  <a:srgbClr val="99CC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0404" name="Line 116"/>
              <p:cNvSpPr>
                <a:spLocks noChangeShapeType="1"/>
              </p:cNvSpPr>
              <p:nvPr/>
            </p:nvSpPr>
            <p:spPr bwMode="auto">
              <a:xfrm>
                <a:off x="960" y="3552"/>
                <a:ext cx="0" cy="240"/>
              </a:xfrm>
              <a:prstGeom prst="line">
                <a:avLst/>
              </a:prstGeom>
              <a:noFill/>
              <a:ln w="9525">
                <a:solidFill>
                  <a:srgbClr val="99CC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0405" name="Line 117"/>
              <p:cNvSpPr>
                <a:spLocks noChangeShapeType="1"/>
              </p:cNvSpPr>
              <p:nvPr/>
            </p:nvSpPr>
            <p:spPr bwMode="auto">
              <a:xfrm>
                <a:off x="1056" y="3552"/>
                <a:ext cx="0" cy="240"/>
              </a:xfrm>
              <a:prstGeom prst="line">
                <a:avLst/>
              </a:prstGeom>
              <a:noFill/>
              <a:ln w="9525">
                <a:solidFill>
                  <a:srgbClr val="99CC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0406" name="Line 118"/>
              <p:cNvSpPr>
                <a:spLocks noChangeShapeType="1"/>
              </p:cNvSpPr>
              <p:nvPr/>
            </p:nvSpPr>
            <p:spPr bwMode="auto">
              <a:xfrm>
                <a:off x="1152" y="3552"/>
                <a:ext cx="0" cy="240"/>
              </a:xfrm>
              <a:prstGeom prst="line">
                <a:avLst/>
              </a:prstGeom>
              <a:noFill/>
              <a:ln w="9525">
                <a:solidFill>
                  <a:srgbClr val="99CC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40407" name="AutoShape 119"/>
            <p:cNvSpPr>
              <a:spLocks noChangeArrowheads="1"/>
            </p:cNvSpPr>
            <p:nvPr/>
          </p:nvSpPr>
          <p:spPr bwMode="auto">
            <a:xfrm>
              <a:off x="768" y="3456"/>
              <a:ext cx="192" cy="96"/>
            </a:xfrm>
            <a:custGeom>
              <a:avLst/>
              <a:gdLst>
                <a:gd name="G0" fmla="+- 16200 0 0"/>
                <a:gd name="G1" fmla="+- 5400 0 0"/>
                <a:gd name="G2" fmla="+- 21600 0 5400"/>
                <a:gd name="G3" fmla="+- 10800 0 5400"/>
                <a:gd name="G4" fmla="+- 21600 0 16200"/>
                <a:gd name="G5" fmla="*/ G4 G3 10800"/>
                <a:gd name="G6" fmla="+- 21600 0 G5"/>
                <a:gd name="T0" fmla="*/ 16200 w 21600"/>
                <a:gd name="T1" fmla="*/ 0 h 21600"/>
                <a:gd name="T2" fmla="*/ 0 w 21600"/>
                <a:gd name="T3" fmla="*/ 10800 h 21600"/>
                <a:gd name="T4" fmla="*/ 16200 w 21600"/>
                <a:gd name="T5" fmla="*/ 21600 h 21600"/>
                <a:gd name="T6" fmla="*/ 21600 w 21600"/>
                <a:gd name="T7" fmla="*/ 10800 h 21600"/>
                <a:gd name="T8" fmla="*/ 17694720 60000 65536"/>
                <a:gd name="T9" fmla="*/ 11796480 60000 65536"/>
                <a:gd name="T10" fmla="*/ 5898240 60000 65536"/>
                <a:gd name="T11" fmla="*/ 0 60000 65536"/>
                <a:gd name="T12" fmla="*/ 3375 w 21600"/>
                <a:gd name="T13" fmla="*/ G1 h 21600"/>
                <a:gd name="T14" fmla="*/ G6 w 21600"/>
                <a:gd name="T15" fmla="*/ G2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6200" y="0"/>
                  </a:moveTo>
                  <a:lnTo>
                    <a:pt x="16200" y="5400"/>
                  </a:lnTo>
                  <a:lnTo>
                    <a:pt x="3375" y="5400"/>
                  </a:lnTo>
                  <a:lnTo>
                    <a:pt x="3375" y="16200"/>
                  </a:lnTo>
                  <a:lnTo>
                    <a:pt x="16200" y="16200"/>
                  </a:lnTo>
                  <a:lnTo>
                    <a:pt x="16200" y="21600"/>
                  </a:lnTo>
                  <a:lnTo>
                    <a:pt x="21600" y="10800"/>
                  </a:lnTo>
                  <a:close/>
                </a:path>
                <a:path w="21600" h="21600">
                  <a:moveTo>
                    <a:pt x="1350" y="5400"/>
                  </a:moveTo>
                  <a:lnTo>
                    <a:pt x="1350" y="16200"/>
                  </a:lnTo>
                  <a:lnTo>
                    <a:pt x="2700" y="16200"/>
                  </a:lnTo>
                  <a:lnTo>
                    <a:pt x="2700" y="5400"/>
                  </a:lnTo>
                  <a:close/>
                </a:path>
                <a:path w="21600" h="21600">
                  <a:moveTo>
                    <a:pt x="0" y="5400"/>
                  </a:moveTo>
                  <a:lnTo>
                    <a:pt x="0" y="16200"/>
                  </a:lnTo>
                  <a:lnTo>
                    <a:pt x="675" y="16200"/>
                  </a:lnTo>
                  <a:lnTo>
                    <a:pt x="675" y="5400"/>
                  </a:lnTo>
                  <a:close/>
                </a:path>
              </a:pathLst>
            </a:custGeom>
            <a:solidFill>
              <a:srgbClr val="99CC00"/>
            </a:solidFill>
            <a:ln w="9525">
              <a:solidFill>
                <a:srgbClr val="99CC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0408" name="AutoShape 120"/>
            <p:cNvSpPr>
              <a:spLocks noChangeArrowheads="1"/>
            </p:cNvSpPr>
            <p:nvPr/>
          </p:nvSpPr>
          <p:spPr bwMode="auto">
            <a:xfrm>
              <a:off x="192" y="3456"/>
              <a:ext cx="192" cy="96"/>
            </a:xfrm>
            <a:custGeom>
              <a:avLst/>
              <a:gdLst>
                <a:gd name="G0" fmla="+- 16200 0 0"/>
                <a:gd name="G1" fmla="+- 5400 0 0"/>
                <a:gd name="G2" fmla="+- 21600 0 5400"/>
                <a:gd name="G3" fmla="+- 10800 0 5400"/>
                <a:gd name="G4" fmla="+- 21600 0 16200"/>
                <a:gd name="G5" fmla="*/ G4 G3 10800"/>
                <a:gd name="G6" fmla="+- 21600 0 G5"/>
                <a:gd name="T0" fmla="*/ 16200 w 21600"/>
                <a:gd name="T1" fmla="*/ 0 h 21600"/>
                <a:gd name="T2" fmla="*/ 0 w 21600"/>
                <a:gd name="T3" fmla="*/ 10800 h 21600"/>
                <a:gd name="T4" fmla="*/ 16200 w 21600"/>
                <a:gd name="T5" fmla="*/ 21600 h 21600"/>
                <a:gd name="T6" fmla="*/ 21600 w 21600"/>
                <a:gd name="T7" fmla="*/ 10800 h 21600"/>
                <a:gd name="T8" fmla="*/ 17694720 60000 65536"/>
                <a:gd name="T9" fmla="*/ 11796480 60000 65536"/>
                <a:gd name="T10" fmla="*/ 5898240 60000 65536"/>
                <a:gd name="T11" fmla="*/ 0 60000 65536"/>
                <a:gd name="T12" fmla="*/ 3375 w 21600"/>
                <a:gd name="T13" fmla="*/ G1 h 21600"/>
                <a:gd name="T14" fmla="*/ G6 w 21600"/>
                <a:gd name="T15" fmla="*/ G2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6200" y="0"/>
                  </a:moveTo>
                  <a:lnTo>
                    <a:pt x="16200" y="5400"/>
                  </a:lnTo>
                  <a:lnTo>
                    <a:pt x="3375" y="5400"/>
                  </a:lnTo>
                  <a:lnTo>
                    <a:pt x="3375" y="16200"/>
                  </a:lnTo>
                  <a:lnTo>
                    <a:pt x="16200" y="16200"/>
                  </a:lnTo>
                  <a:lnTo>
                    <a:pt x="16200" y="21600"/>
                  </a:lnTo>
                  <a:lnTo>
                    <a:pt x="21600" y="10800"/>
                  </a:lnTo>
                  <a:close/>
                </a:path>
                <a:path w="21600" h="21600">
                  <a:moveTo>
                    <a:pt x="1350" y="5400"/>
                  </a:moveTo>
                  <a:lnTo>
                    <a:pt x="1350" y="16200"/>
                  </a:lnTo>
                  <a:lnTo>
                    <a:pt x="2700" y="16200"/>
                  </a:lnTo>
                  <a:lnTo>
                    <a:pt x="2700" y="5400"/>
                  </a:lnTo>
                  <a:close/>
                </a:path>
                <a:path w="21600" h="21600">
                  <a:moveTo>
                    <a:pt x="0" y="5400"/>
                  </a:moveTo>
                  <a:lnTo>
                    <a:pt x="0" y="16200"/>
                  </a:lnTo>
                  <a:lnTo>
                    <a:pt x="675" y="16200"/>
                  </a:lnTo>
                  <a:lnTo>
                    <a:pt x="675" y="5400"/>
                  </a:lnTo>
                  <a:close/>
                </a:path>
              </a:pathLst>
            </a:custGeom>
            <a:solidFill>
              <a:srgbClr val="99CC00"/>
            </a:solidFill>
            <a:ln w="9525">
              <a:solidFill>
                <a:srgbClr val="99CC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40409" name="Group 121"/>
          <p:cNvGrpSpPr>
            <a:grpSpLocks/>
          </p:cNvGrpSpPr>
          <p:nvPr/>
        </p:nvGrpSpPr>
        <p:grpSpPr bwMode="auto">
          <a:xfrm rot="14400000">
            <a:off x="2963863" y="2903537"/>
            <a:ext cx="762000" cy="136525"/>
            <a:chOff x="192" y="3408"/>
            <a:chExt cx="768" cy="192"/>
          </a:xfrm>
        </p:grpSpPr>
        <p:grpSp>
          <p:nvGrpSpPr>
            <p:cNvPr id="140410" name="Group 122"/>
            <p:cNvGrpSpPr>
              <a:grpSpLocks/>
            </p:cNvGrpSpPr>
            <p:nvPr/>
          </p:nvGrpSpPr>
          <p:grpSpPr bwMode="auto">
            <a:xfrm>
              <a:off x="384" y="3408"/>
              <a:ext cx="384" cy="192"/>
              <a:chOff x="384" y="3552"/>
              <a:chExt cx="864" cy="240"/>
            </a:xfrm>
          </p:grpSpPr>
          <p:sp>
            <p:nvSpPr>
              <p:cNvPr id="140411" name="Line 123"/>
              <p:cNvSpPr>
                <a:spLocks noChangeShapeType="1"/>
              </p:cNvSpPr>
              <p:nvPr/>
            </p:nvSpPr>
            <p:spPr bwMode="auto">
              <a:xfrm>
                <a:off x="384" y="3552"/>
                <a:ext cx="864" cy="0"/>
              </a:xfrm>
              <a:prstGeom prst="line">
                <a:avLst/>
              </a:prstGeom>
              <a:noFill/>
              <a:ln w="9525">
                <a:solidFill>
                  <a:srgbClr val="99CC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0412" name="Line 124"/>
              <p:cNvSpPr>
                <a:spLocks noChangeShapeType="1"/>
              </p:cNvSpPr>
              <p:nvPr/>
            </p:nvSpPr>
            <p:spPr bwMode="auto">
              <a:xfrm>
                <a:off x="384" y="3792"/>
                <a:ext cx="864" cy="0"/>
              </a:xfrm>
              <a:prstGeom prst="line">
                <a:avLst/>
              </a:prstGeom>
              <a:noFill/>
              <a:ln w="9525">
                <a:solidFill>
                  <a:srgbClr val="99CC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0413" name="Line 125"/>
              <p:cNvSpPr>
                <a:spLocks noChangeShapeType="1"/>
              </p:cNvSpPr>
              <p:nvPr/>
            </p:nvSpPr>
            <p:spPr bwMode="auto">
              <a:xfrm>
                <a:off x="480" y="3552"/>
                <a:ext cx="0" cy="240"/>
              </a:xfrm>
              <a:prstGeom prst="line">
                <a:avLst/>
              </a:prstGeom>
              <a:noFill/>
              <a:ln w="9525">
                <a:solidFill>
                  <a:srgbClr val="99CC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0414" name="Line 126"/>
              <p:cNvSpPr>
                <a:spLocks noChangeShapeType="1"/>
              </p:cNvSpPr>
              <p:nvPr/>
            </p:nvSpPr>
            <p:spPr bwMode="auto">
              <a:xfrm>
                <a:off x="576" y="3552"/>
                <a:ext cx="0" cy="240"/>
              </a:xfrm>
              <a:prstGeom prst="line">
                <a:avLst/>
              </a:prstGeom>
              <a:noFill/>
              <a:ln w="9525">
                <a:solidFill>
                  <a:srgbClr val="99CC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0415" name="Line 127"/>
              <p:cNvSpPr>
                <a:spLocks noChangeShapeType="1"/>
              </p:cNvSpPr>
              <p:nvPr/>
            </p:nvSpPr>
            <p:spPr bwMode="auto">
              <a:xfrm>
                <a:off x="672" y="3552"/>
                <a:ext cx="0" cy="240"/>
              </a:xfrm>
              <a:prstGeom prst="line">
                <a:avLst/>
              </a:prstGeom>
              <a:noFill/>
              <a:ln w="9525">
                <a:solidFill>
                  <a:srgbClr val="99CC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0416" name="Line 128"/>
              <p:cNvSpPr>
                <a:spLocks noChangeShapeType="1"/>
              </p:cNvSpPr>
              <p:nvPr/>
            </p:nvSpPr>
            <p:spPr bwMode="auto">
              <a:xfrm>
                <a:off x="768" y="3552"/>
                <a:ext cx="0" cy="240"/>
              </a:xfrm>
              <a:prstGeom prst="line">
                <a:avLst/>
              </a:prstGeom>
              <a:noFill/>
              <a:ln w="9525">
                <a:solidFill>
                  <a:srgbClr val="99CC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0417" name="Line 129"/>
              <p:cNvSpPr>
                <a:spLocks noChangeShapeType="1"/>
              </p:cNvSpPr>
              <p:nvPr/>
            </p:nvSpPr>
            <p:spPr bwMode="auto">
              <a:xfrm>
                <a:off x="864" y="3552"/>
                <a:ext cx="0" cy="240"/>
              </a:xfrm>
              <a:prstGeom prst="line">
                <a:avLst/>
              </a:prstGeom>
              <a:noFill/>
              <a:ln w="9525">
                <a:solidFill>
                  <a:srgbClr val="99CC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0418" name="Line 130"/>
              <p:cNvSpPr>
                <a:spLocks noChangeShapeType="1"/>
              </p:cNvSpPr>
              <p:nvPr/>
            </p:nvSpPr>
            <p:spPr bwMode="auto">
              <a:xfrm>
                <a:off x="960" y="3552"/>
                <a:ext cx="0" cy="240"/>
              </a:xfrm>
              <a:prstGeom prst="line">
                <a:avLst/>
              </a:prstGeom>
              <a:noFill/>
              <a:ln w="9525">
                <a:solidFill>
                  <a:srgbClr val="99CC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0419" name="Line 131"/>
              <p:cNvSpPr>
                <a:spLocks noChangeShapeType="1"/>
              </p:cNvSpPr>
              <p:nvPr/>
            </p:nvSpPr>
            <p:spPr bwMode="auto">
              <a:xfrm>
                <a:off x="1056" y="3552"/>
                <a:ext cx="0" cy="240"/>
              </a:xfrm>
              <a:prstGeom prst="line">
                <a:avLst/>
              </a:prstGeom>
              <a:noFill/>
              <a:ln w="9525">
                <a:solidFill>
                  <a:srgbClr val="99CC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0420" name="Line 132"/>
              <p:cNvSpPr>
                <a:spLocks noChangeShapeType="1"/>
              </p:cNvSpPr>
              <p:nvPr/>
            </p:nvSpPr>
            <p:spPr bwMode="auto">
              <a:xfrm>
                <a:off x="1152" y="3552"/>
                <a:ext cx="0" cy="240"/>
              </a:xfrm>
              <a:prstGeom prst="line">
                <a:avLst/>
              </a:prstGeom>
              <a:noFill/>
              <a:ln w="9525">
                <a:solidFill>
                  <a:srgbClr val="99CC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40421" name="AutoShape 133"/>
            <p:cNvSpPr>
              <a:spLocks noChangeArrowheads="1"/>
            </p:cNvSpPr>
            <p:nvPr/>
          </p:nvSpPr>
          <p:spPr bwMode="auto">
            <a:xfrm>
              <a:off x="768" y="3456"/>
              <a:ext cx="192" cy="96"/>
            </a:xfrm>
            <a:custGeom>
              <a:avLst/>
              <a:gdLst>
                <a:gd name="G0" fmla="+- 16200 0 0"/>
                <a:gd name="G1" fmla="+- 5400 0 0"/>
                <a:gd name="G2" fmla="+- 21600 0 5400"/>
                <a:gd name="G3" fmla="+- 10800 0 5400"/>
                <a:gd name="G4" fmla="+- 21600 0 16200"/>
                <a:gd name="G5" fmla="*/ G4 G3 10800"/>
                <a:gd name="G6" fmla="+- 21600 0 G5"/>
                <a:gd name="T0" fmla="*/ 16200 w 21600"/>
                <a:gd name="T1" fmla="*/ 0 h 21600"/>
                <a:gd name="T2" fmla="*/ 0 w 21600"/>
                <a:gd name="T3" fmla="*/ 10800 h 21600"/>
                <a:gd name="T4" fmla="*/ 16200 w 21600"/>
                <a:gd name="T5" fmla="*/ 21600 h 21600"/>
                <a:gd name="T6" fmla="*/ 21600 w 21600"/>
                <a:gd name="T7" fmla="*/ 10800 h 21600"/>
                <a:gd name="T8" fmla="*/ 17694720 60000 65536"/>
                <a:gd name="T9" fmla="*/ 11796480 60000 65536"/>
                <a:gd name="T10" fmla="*/ 5898240 60000 65536"/>
                <a:gd name="T11" fmla="*/ 0 60000 65536"/>
                <a:gd name="T12" fmla="*/ 3375 w 21600"/>
                <a:gd name="T13" fmla="*/ G1 h 21600"/>
                <a:gd name="T14" fmla="*/ G6 w 21600"/>
                <a:gd name="T15" fmla="*/ G2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6200" y="0"/>
                  </a:moveTo>
                  <a:lnTo>
                    <a:pt x="16200" y="5400"/>
                  </a:lnTo>
                  <a:lnTo>
                    <a:pt x="3375" y="5400"/>
                  </a:lnTo>
                  <a:lnTo>
                    <a:pt x="3375" y="16200"/>
                  </a:lnTo>
                  <a:lnTo>
                    <a:pt x="16200" y="16200"/>
                  </a:lnTo>
                  <a:lnTo>
                    <a:pt x="16200" y="21600"/>
                  </a:lnTo>
                  <a:lnTo>
                    <a:pt x="21600" y="10800"/>
                  </a:lnTo>
                  <a:close/>
                </a:path>
                <a:path w="21600" h="21600">
                  <a:moveTo>
                    <a:pt x="1350" y="5400"/>
                  </a:moveTo>
                  <a:lnTo>
                    <a:pt x="1350" y="16200"/>
                  </a:lnTo>
                  <a:lnTo>
                    <a:pt x="2700" y="16200"/>
                  </a:lnTo>
                  <a:lnTo>
                    <a:pt x="2700" y="5400"/>
                  </a:lnTo>
                  <a:close/>
                </a:path>
                <a:path w="21600" h="21600">
                  <a:moveTo>
                    <a:pt x="0" y="5400"/>
                  </a:moveTo>
                  <a:lnTo>
                    <a:pt x="0" y="16200"/>
                  </a:lnTo>
                  <a:lnTo>
                    <a:pt x="675" y="16200"/>
                  </a:lnTo>
                  <a:lnTo>
                    <a:pt x="675" y="5400"/>
                  </a:lnTo>
                  <a:close/>
                </a:path>
              </a:pathLst>
            </a:custGeom>
            <a:solidFill>
              <a:srgbClr val="99CC00"/>
            </a:solidFill>
            <a:ln w="9525">
              <a:solidFill>
                <a:srgbClr val="99CC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0422" name="AutoShape 134"/>
            <p:cNvSpPr>
              <a:spLocks noChangeArrowheads="1"/>
            </p:cNvSpPr>
            <p:nvPr/>
          </p:nvSpPr>
          <p:spPr bwMode="auto">
            <a:xfrm>
              <a:off x="192" y="3456"/>
              <a:ext cx="192" cy="96"/>
            </a:xfrm>
            <a:custGeom>
              <a:avLst/>
              <a:gdLst>
                <a:gd name="G0" fmla="+- 16200 0 0"/>
                <a:gd name="G1" fmla="+- 5400 0 0"/>
                <a:gd name="G2" fmla="+- 21600 0 5400"/>
                <a:gd name="G3" fmla="+- 10800 0 5400"/>
                <a:gd name="G4" fmla="+- 21600 0 16200"/>
                <a:gd name="G5" fmla="*/ G4 G3 10800"/>
                <a:gd name="G6" fmla="+- 21600 0 G5"/>
                <a:gd name="T0" fmla="*/ 16200 w 21600"/>
                <a:gd name="T1" fmla="*/ 0 h 21600"/>
                <a:gd name="T2" fmla="*/ 0 w 21600"/>
                <a:gd name="T3" fmla="*/ 10800 h 21600"/>
                <a:gd name="T4" fmla="*/ 16200 w 21600"/>
                <a:gd name="T5" fmla="*/ 21600 h 21600"/>
                <a:gd name="T6" fmla="*/ 21600 w 21600"/>
                <a:gd name="T7" fmla="*/ 10800 h 21600"/>
                <a:gd name="T8" fmla="*/ 17694720 60000 65536"/>
                <a:gd name="T9" fmla="*/ 11796480 60000 65536"/>
                <a:gd name="T10" fmla="*/ 5898240 60000 65536"/>
                <a:gd name="T11" fmla="*/ 0 60000 65536"/>
                <a:gd name="T12" fmla="*/ 3375 w 21600"/>
                <a:gd name="T13" fmla="*/ G1 h 21600"/>
                <a:gd name="T14" fmla="*/ G6 w 21600"/>
                <a:gd name="T15" fmla="*/ G2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6200" y="0"/>
                  </a:moveTo>
                  <a:lnTo>
                    <a:pt x="16200" y="5400"/>
                  </a:lnTo>
                  <a:lnTo>
                    <a:pt x="3375" y="5400"/>
                  </a:lnTo>
                  <a:lnTo>
                    <a:pt x="3375" y="16200"/>
                  </a:lnTo>
                  <a:lnTo>
                    <a:pt x="16200" y="16200"/>
                  </a:lnTo>
                  <a:lnTo>
                    <a:pt x="16200" y="21600"/>
                  </a:lnTo>
                  <a:lnTo>
                    <a:pt x="21600" y="10800"/>
                  </a:lnTo>
                  <a:close/>
                </a:path>
                <a:path w="21600" h="21600">
                  <a:moveTo>
                    <a:pt x="1350" y="5400"/>
                  </a:moveTo>
                  <a:lnTo>
                    <a:pt x="1350" y="16200"/>
                  </a:lnTo>
                  <a:lnTo>
                    <a:pt x="2700" y="16200"/>
                  </a:lnTo>
                  <a:lnTo>
                    <a:pt x="2700" y="5400"/>
                  </a:lnTo>
                  <a:close/>
                </a:path>
                <a:path w="21600" h="21600">
                  <a:moveTo>
                    <a:pt x="0" y="5400"/>
                  </a:moveTo>
                  <a:lnTo>
                    <a:pt x="0" y="16200"/>
                  </a:lnTo>
                  <a:lnTo>
                    <a:pt x="675" y="16200"/>
                  </a:lnTo>
                  <a:lnTo>
                    <a:pt x="675" y="5400"/>
                  </a:lnTo>
                  <a:close/>
                </a:path>
              </a:pathLst>
            </a:custGeom>
            <a:solidFill>
              <a:srgbClr val="99CC00"/>
            </a:solidFill>
            <a:ln w="9525">
              <a:solidFill>
                <a:srgbClr val="99CC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40423" name="AutoShape 135"/>
          <p:cNvSpPr>
            <a:spLocks noChangeArrowheads="1"/>
          </p:cNvSpPr>
          <p:nvPr/>
        </p:nvSpPr>
        <p:spPr bwMode="auto">
          <a:xfrm rot="5400000">
            <a:off x="2845594" y="3479006"/>
            <a:ext cx="339725" cy="239713"/>
          </a:xfrm>
          <a:prstGeom prst="flowChartAlternateProcess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0424" name="AutoShape 136"/>
          <p:cNvSpPr>
            <a:spLocks noChangeArrowheads="1"/>
          </p:cNvSpPr>
          <p:nvPr/>
        </p:nvSpPr>
        <p:spPr bwMode="auto">
          <a:xfrm rot="5400000">
            <a:off x="2247900" y="2324100"/>
            <a:ext cx="304800" cy="228600"/>
          </a:xfrm>
          <a:prstGeom prst="flowChartAlternateProcess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0425" name="AutoShape 137"/>
          <p:cNvSpPr>
            <a:spLocks noChangeArrowheads="1"/>
          </p:cNvSpPr>
          <p:nvPr/>
        </p:nvSpPr>
        <p:spPr bwMode="auto">
          <a:xfrm rot="5400000">
            <a:off x="3390900" y="2324100"/>
            <a:ext cx="304800" cy="228600"/>
          </a:xfrm>
          <a:prstGeom prst="flowChartAlternateProcess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0426" name="AutoShape 138"/>
          <p:cNvSpPr>
            <a:spLocks noChangeArrowheads="1"/>
          </p:cNvSpPr>
          <p:nvPr/>
        </p:nvSpPr>
        <p:spPr bwMode="auto">
          <a:xfrm>
            <a:off x="3124200" y="2362200"/>
            <a:ext cx="304800" cy="152400"/>
          </a:xfrm>
          <a:prstGeom prst="leftRightArrow">
            <a:avLst>
              <a:gd name="adj1" fmla="val 50000"/>
              <a:gd name="adj2" fmla="val 40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0427" name="AutoShape 139"/>
          <p:cNvSpPr>
            <a:spLocks noChangeArrowheads="1"/>
          </p:cNvSpPr>
          <p:nvPr/>
        </p:nvSpPr>
        <p:spPr bwMode="auto">
          <a:xfrm>
            <a:off x="2590800" y="3505200"/>
            <a:ext cx="228600" cy="152400"/>
          </a:xfrm>
          <a:prstGeom prst="leftRightArrow">
            <a:avLst>
              <a:gd name="adj1" fmla="val 50000"/>
              <a:gd name="adj2" fmla="val 30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0428" name="AutoShape 140"/>
          <p:cNvSpPr>
            <a:spLocks noChangeArrowheads="1"/>
          </p:cNvSpPr>
          <p:nvPr/>
        </p:nvSpPr>
        <p:spPr bwMode="auto">
          <a:xfrm>
            <a:off x="2514600" y="2362200"/>
            <a:ext cx="304800" cy="152400"/>
          </a:xfrm>
          <a:prstGeom prst="leftRightArrow">
            <a:avLst>
              <a:gd name="adj1" fmla="val 50000"/>
              <a:gd name="adj2" fmla="val 40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0429" name="Text Box 141"/>
          <p:cNvSpPr txBox="1">
            <a:spLocks noChangeArrowheads="1"/>
          </p:cNvSpPr>
          <p:nvPr/>
        </p:nvSpPr>
        <p:spPr bwMode="auto">
          <a:xfrm>
            <a:off x="2209800" y="3276600"/>
            <a:ext cx="3683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1" hangingPunct="1"/>
            <a:r>
              <a:rPr lang="en-US" altLang="en-US">
                <a:effectLst/>
                <a:latin typeface="Symbol" pitchFamily="18" charset="2"/>
              </a:rPr>
              <a:t>s</a:t>
            </a:r>
          </a:p>
        </p:txBody>
      </p:sp>
      <p:sp>
        <p:nvSpPr>
          <p:cNvPr id="140430" name="Text Box 142"/>
          <p:cNvSpPr txBox="1">
            <a:spLocks noChangeArrowheads="1"/>
          </p:cNvSpPr>
          <p:nvPr/>
        </p:nvSpPr>
        <p:spPr bwMode="auto">
          <a:xfrm>
            <a:off x="3429000" y="3276600"/>
            <a:ext cx="3683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1" hangingPunct="1"/>
            <a:r>
              <a:rPr lang="en-US" altLang="en-US">
                <a:effectLst/>
                <a:latin typeface="Symbol" pitchFamily="18" charset="2"/>
              </a:rPr>
              <a:t>s</a:t>
            </a:r>
          </a:p>
        </p:txBody>
      </p:sp>
      <p:sp>
        <p:nvSpPr>
          <p:cNvPr id="140431" name="Text Box 143"/>
          <p:cNvSpPr txBox="1">
            <a:spLocks noChangeArrowheads="1"/>
          </p:cNvSpPr>
          <p:nvPr/>
        </p:nvSpPr>
        <p:spPr bwMode="auto">
          <a:xfrm>
            <a:off x="2819400" y="2286000"/>
            <a:ext cx="35401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1" hangingPunct="1"/>
            <a:r>
              <a:rPr lang="en-US" altLang="en-US" sz="2000">
                <a:effectLst/>
              </a:rPr>
              <a:t>X</a:t>
            </a:r>
          </a:p>
        </p:txBody>
      </p:sp>
      <p:grpSp>
        <p:nvGrpSpPr>
          <p:cNvPr id="140432" name="Group 144"/>
          <p:cNvGrpSpPr>
            <a:grpSpLocks/>
          </p:cNvGrpSpPr>
          <p:nvPr/>
        </p:nvGrpSpPr>
        <p:grpSpPr bwMode="auto">
          <a:xfrm rot="18600000">
            <a:off x="5219700" y="1714500"/>
            <a:ext cx="838200" cy="152400"/>
            <a:chOff x="192" y="3408"/>
            <a:chExt cx="768" cy="192"/>
          </a:xfrm>
        </p:grpSpPr>
        <p:grpSp>
          <p:nvGrpSpPr>
            <p:cNvPr id="140433" name="Group 145"/>
            <p:cNvGrpSpPr>
              <a:grpSpLocks/>
            </p:cNvGrpSpPr>
            <p:nvPr/>
          </p:nvGrpSpPr>
          <p:grpSpPr bwMode="auto">
            <a:xfrm>
              <a:off x="384" y="3408"/>
              <a:ext cx="384" cy="192"/>
              <a:chOff x="384" y="3552"/>
              <a:chExt cx="864" cy="240"/>
            </a:xfrm>
          </p:grpSpPr>
          <p:sp>
            <p:nvSpPr>
              <p:cNvPr id="140434" name="Line 146"/>
              <p:cNvSpPr>
                <a:spLocks noChangeShapeType="1"/>
              </p:cNvSpPr>
              <p:nvPr/>
            </p:nvSpPr>
            <p:spPr bwMode="auto">
              <a:xfrm>
                <a:off x="384" y="3552"/>
                <a:ext cx="864" cy="0"/>
              </a:xfrm>
              <a:prstGeom prst="line">
                <a:avLst/>
              </a:prstGeom>
              <a:noFill/>
              <a:ln w="9525">
                <a:solidFill>
                  <a:srgbClr val="99CC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0435" name="Line 147"/>
              <p:cNvSpPr>
                <a:spLocks noChangeShapeType="1"/>
              </p:cNvSpPr>
              <p:nvPr/>
            </p:nvSpPr>
            <p:spPr bwMode="auto">
              <a:xfrm>
                <a:off x="384" y="3792"/>
                <a:ext cx="864" cy="0"/>
              </a:xfrm>
              <a:prstGeom prst="line">
                <a:avLst/>
              </a:prstGeom>
              <a:noFill/>
              <a:ln w="9525">
                <a:solidFill>
                  <a:srgbClr val="99CC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0436" name="Line 148"/>
              <p:cNvSpPr>
                <a:spLocks noChangeShapeType="1"/>
              </p:cNvSpPr>
              <p:nvPr/>
            </p:nvSpPr>
            <p:spPr bwMode="auto">
              <a:xfrm>
                <a:off x="480" y="3552"/>
                <a:ext cx="0" cy="240"/>
              </a:xfrm>
              <a:prstGeom prst="line">
                <a:avLst/>
              </a:prstGeom>
              <a:noFill/>
              <a:ln w="9525">
                <a:solidFill>
                  <a:srgbClr val="99CC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0437" name="Line 149"/>
              <p:cNvSpPr>
                <a:spLocks noChangeShapeType="1"/>
              </p:cNvSpPr>
              <p:nvPr/>
            </p:nvSpPr>
            <p:spPr bwMode="auto">
              <a:xfrm>
                <a:off x="576" y="3552"/>
                <a:ext cx="0" cy="240"/>
              </a:xfrm>
              <a:prstGeom prst="line">
                <a:avLst/>
              </a:prstGeom>
              <a:noFill/>
              <a:ln w="9525">
                <a:solidFill>
                  <a:srgbClr val="99CC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0438" name="Line 150"/>
              <p:cNvSpPr>
                <a:spLocks noChangeShapeType="1"/>
              </p:cNvSpPr>
              <p:nvPr/>
            </p:nvSpPr>
            <p:spPr bwMode="auto">
              <a:xfrm>
                <a:off x="672" y="3552"/>
                <a:ext cx="0" cy="240"/>
              </a:xfrm>
              <a:prstGeom prst="line">
                <a:avLst/>
              </a:prstGeom>
              <a:noFill/>
              <a:ln w="9525">
                <a:solidFill>
                  <a:srgbClr val="99CC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0439" name="Line 151"/>
              <p:cNvSpPr>
                <a:spLocks noChangeShapeType="1"/>
              </p:cNvSpPr>
              <p:nvPr/>
            </p:nvSpPr>
            <p:spPr bwMode="auto">
              <a:xfrm>
                <a:off x="768" y="3552"/>
                <a:ext cx="0" cy="240"/>
              </a:xfrm>
              <a:prstGeom prst="line">
                <a:avLst/>
              </a:prstGeom>
              <a:noFill/>
              <a:ln w="9525">
                <a:solidFill>
                  <a:srgbClr val="99CC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0440" name="Line 152"/>
              <p:cNvSpPr>
                <a:spLocks noChangeShapeType="1"/>
              </p:cNvSpPr>
              <p:nvPr/>
            </p:nvSpPr>
            <p:spPr bwMode="auto">
              <a:xfrm>
                <a:off x="864" y="3552"/>
                <a:ext cx="0" cy="240"/>
              </a:xfrm>
              <a:prstGeom prst="line">
                <a:avLst/>
              </a:prstGeom>
              <a:noFill/>
              <a:ln w="9525">
                <a:solidFill>
                  <a:srgbClr val="99CC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0441" name="Line 153"/>
              <p:cNvSpPr>
                <a:spLocks noChangeShapeType="1"/>
              </p:cNvSpPr>
              <p:nvPr/>
            </p:nvSpPr>
            <p:spPr bwMode="auto">
              <a:xfrm>
                <a:off x="960" y="3552"/>
                <a:ext cx="0" cy="240"/>
              </a:xfrm>
              <a:prstGeom prst="line">
                <a:avLst/>
              </a:prstGeom>
              <a:noFill/>
              <a:ln w="9525">
                <a:solidFill>
                  <a:srgbClr val="99CC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0442" name="Line 154"/>
              <p:cNvSpPr>
                <a:spLocks noChangeShapeType="1"/>
              </p:cNvSpPr>
              <p:nvPr/>
            </p:nvSpPr>
            <p:spPr bwMode="auto">
              <a:xfrm>
                <a:off x="1056" y="3552"/>
                <a:ext cx="0" cy="240"/>
              </a:xfrm>
              <a:prstGeom prst="line">
                <a:avLst/>
              </a:prstGeom>
              <a:noFill/>
              <a:ln w="9525">
                <a:solidFill>
                  <a:srgbClr val="99CC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0443" name="Line 155"/>
              <p:cNvSpPr>
                <a:spLocks noChangeShapeType="1"/>
              </p:cNvSpPr>
              <p:nvPr/>
            </p:nvSpPr>
            <p:spPr bwMode="auto">
              <a:xfrm>
                <a:off x="1152" y="3552"/>
                <a:ext cx="0" cy="240"/>
              </a:xfrm>
              <a:prstGeom prst="line">
                <a:avLst/>
              </a:prstGeom>
              <a:noFill/>
              <a:ln w="9525">
                <a:solidFill>
                  <a:srgbClr val="99CC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40444" name="AutoShape 156"/>
            <p:cNvSpPr>
              <a:spLocks noChangeArrowheads="1"/>
            </p:cNvSpPr>
            <p:nvPr/>
          </p:nvSpPr>
          <p:spPr bwMode="auto">
            <a:xfrm>
              <a:off x="768" y="3456"/>
              <a:ext cx="192" cy="96"/>
            </a:xfrm>
            <a:custGeom>
              <a:avLst/>
              <a:gdLst>
                <a:gd name="G0" fmla="+- 16200 0 0"/>
                <a:gd name="G1" fmla="+- 5400 0 0"/>
                <a:gd name="G2" fmla="+- 21600 0 5400"/>
                <a:gd name="G3" fmla="+- 10800 0 5400"/>
                <a:gd name="G4" fmla="+- 21600 0 16200"/>
                <a:gd name="G5" fmla="*/ G4 G3 10800"/>
                <a:gd name="G6" fmla="+- 21600 0 G5"/>
                <a:gd name="T0" fmla="*/ 16200 w 21600"/>
                <a:gd name="T1" fmla="*/ 0 h 21600"/>
                <a:gd name="T2" fmla="*/ 0 w 21600"/>
                <a:gd name="T3" fmla="*/ 10800 h 21600"/>
                <a:gd name="T4" fmla="*/ 16200 w 21600"/>
                <a:gd name="T5" fmla="*/ 21600 h 21600"/>
                <a:gd name="T6" fmla="*/ 21600 w 21600"/>
                <a:gd name="T7" fmla="*/ 10800 h 21600"/>
                <a:gd name="T8" fmla="*/ 17694720 60000 65536"/>
                <a:gd name="T9" fmla="*/ 11796480 60000 65536"/>
                <a:gd name="T10" fmla="*/ 5898240 60000 65536"/>
                <a:gd name="T11" fmla="*/ 0 60000 65536"/>
                <a:gd name="T12" fmla="*/ 3375 w 21600"/>
                <a:gd name="T13" fmla="*/ G1 h 21600"/>
                <a:gd name="T14" fmla="*/ G6 w 21600"/>
                <a:gd name="T15" fmla="*/ G2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6200" y="0"/>
                  </a:moveTo>
                  <a:lnTo>
                    <a:pt x="16200" y="5400"/>
                  </a:lnTo>
                  <a:lnTo>
                    <a:pt x="3375" y="5400"/>
                  </a:lnTo>
                  <a:lnTo>
                    <a:pt x="3375" y="16200"/>
                  </a:lnTo>
                  <a:lnTo>
                    <a:pt x="16200" y="16200"/>
                  </a:lnTo>
                  <a:lnTo>
                    <a:pt x="16200" y="21600"/>
                  </a:lnTo>
                  <a:lnTo>
                    <a:pt x="21600" y="10800"/>
                  </a:lnTo>
                  <a:close/>
                </a:path>
                <a:path w="21600" h="21600">
                  <a:moveTo>
                    <a:pt x="1350" y="5400"/>
                  </a:moveTo>
                  <a:lnTo>
                    <a:pt x="1350" y="16200"/>
                  </a:lnTo>
                  <a:lnTo>
                    <a:pt x="2700" y="16200"/>
                  </a:lnTo>
                  <a:lnTo>
                    <a:pt x="2700" y="5400"/>
                  </a:lnTo>
                  <a:close/>
                </a:path>
                <a:path w="21600" h="21600">
                  <a:moveTo>
                    <a:pt x="0" y="5400"/>
                  </a:moveTo>
                  <a:lnTo>
                    <a:pt x="0" y="16200"/>
                  </a:lnTo>
                  <a:lnTo>
                    <a:pt x="675" y="16200"/>
                  </a:lnTo>
                  <a:lnTo>
                    <a:pt x="675" y="5400"/>
                  </a:lnTo>
                  <a:close/>
                </a:path>
              </a:pathLst>
            </a:custGeom>
            <a:solidFill>
              <a:srgbClr val="99CC00"/>
            </a:solidFill>
            <a:ln w="9525">
              <a:solidFill>
                <a:srgbClr val="99CC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0445" name="AutoShape 157"/>
            <p:cNvSpPr>
              <a:spLocks noChangeArrowheads="1"/>
            </p:cNvSpPr>
            <p:nvPr/>
          </p:nvSpPr>
          <p:spPr bwMode="auto">
            <a:xfrm>
              <a:off x="192" y="3456"/>
              <a:ext cx="192" cy="96"/>
            </a:xfrm>
            <a:custGeom>
              <a:avLst/>
              <a:gdLst>
                <a:gd name="G0" fmla="+- 16200 0 0"/>
                <a:gd name="G1" fmla="+- 5400 0 0"/>
                <a:gd name="G2" fmla="+- 21600 0 5400"/>
                <a:gd name="G3" fmla="+- 10800 0 5400"/>
                <a:gd name="G4" fmla="+- 21600 0 16200"/>
                <a:gd name="G5" fmla="*/ G4 G3 10800"/>
                <a:gd name="G6" fmla="+- 21600 0 G5"/>
                <a:gd name="T0" fmla="*/ 16200 w 21600"/>
                <a:gd name="T1" fmla="*/ 0 h 21600"/>
                <a:gd name="T2" fmla="*/ 0 w 21600"/>
                <a:gd name="T3" fmla="*/ 10800 h 21600"/>
                <a:gd name="T4" fmla="*/ 16200 w 21600"/>
                <a:gd name="T5" fmla="*/ 21600 h 21600"/>
                <a:gd name="T6" fmla="*/ 21600 w 21600"/>
                <a:gd name="T7" fmla="*/ 10800 h 21600"/>
                <a:gd name="T8" fmla="*/ 17694720 60000 65536"/>
                <a:gd name="T9" fmla="*/ 11796480 60000 65536"/>
                <a:gd name="T10" fmla="*/ 5898240 60000 65536"/>
                <a:gd name="T11" fmla="*/ 0 60000 65536"/>
                <a:gd name="T12" fmla="*/ 3375 w 21600"/>
                <a:gd name="T13" fmla="*/ G1 h 21600"/>
                <a:gd name="T14" fmla="*/ G6 w 21600"/>
                <a:gd name="T15" fmla="*/ G2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6200" y="0"/>
                  </a:moveTo>
                  <a:lnTo>
                    <a:pt x="16200" y="5400"/>
                  </a:lnTo>
                  <a:lnTo>
                    <a:pt x="3375" y="5400"/>
                  </a:lnTo>
                  <a:lnTo>
                    <a:pt x="3375" y="16200"/>
                  </a:lnTo>
                  <a:lnTo>
                    <a:pt x="16200" y="16200"/>
                  </a:lnTo>
                  <a:lnTo>
                    <a:pt x="16200" y="21600"/>
                  </a:lnTo>
                  <a:lnTo>
                    <a:pt x="21600" y="10800"/>
                  </a:lnTo>
                  <a:close/>
                </a:path>
                <a:path w="21600" h="21600">
                  <a:moveTo>
                    <a:pt x="1350" y="5400"/>
                  </a:moveTo>
                  <a:lnTo>
                    <a:pt x="1350" y="16200"/>
                  </a:lnTo>
                  <a:lnTo>
                    <a:pt x="2700" y="16200"/>
                  </a:lnTo>
                  <a:lnTo>
                    <a:pt x="2700" y="5400"/>
                  </a:lnTo>
                  <a:close/>
                </a:path>
                <a:path w="21600" h="21600">
                  <a:moveTo>
                    <a:pt x="0" y="5400"/>
                  </a:moveTo>
                  <a:lnTo>
                    <a:pt x="0" y="16200"/>
                  </a:lnTo>
                  <a:lnTo>
                    <a:pt x="675" y="16200"/>
                  </a:lnTo>
                  <a:lnTo>
                    <a:pt x="675" y="5400"/>
                  </a:lnTo>
                  <a:close/>
                </a:path>
              </a:pathLst>
            </a:custGeom>
            <a:solidFill>
              <a:srgbClr val="99CC00"/>
            </a:solidFill>
            <a:ln w="9525">
              <a:solidFill>
                <a:srgbClr val="99CC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40446" name="Text Box 158"/>
          <p:cNvSpPr txBox="1">
            <a:spLocks noChangeArrowheads="1"/>
          </p:cNvSpPr>
          <p:nvPr/>
        </p:nvSpPr>
        <p:spPr bwMode="auto">
          <a:xfrm>
            <a:off x="5105400" y="3328988"/>
            <a:ext cx="35401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1" hangingPunct="1"/>
            <a:r>
              <a:rPr lang="en-US" altLang="en-US" sz="2000">
                <a:effectLst/>
              </a:rPr>
              <a:t>X</a:t>
            </a:r>
          </a:p>
        </p:txBody>
      </p:sp>
      <p:grpSp>
        <p:nvGrpSpPr>
          <p:cNvPr id="140447" name="Group 159"/>
          <p:cNvGrpSpPr>
            <a:grpSpLocks/>
          </p:cNvGrpSpPr>
          <p:nvPr/>
        </p:nvGrpSpPr>
        <p:grpSpPr bwMode="auto">
          <a:xfrm rot="16200000">
            <a:off x="2645568" y="1774032"/>
            <a:ext cx="652463" cy="152400"/>
            <a:chOff x="192" y="3408"/>
            <a:chExt cx="768" cy="192"/>
          </a:xfrm>
        </p:grpSpPr>
        <p:grpSp>
          <p:nvGrpSpPr>
            <p:cNvPr id="140448" name="Group 160"/>
            <p:cNvGrpSpPr>
              <a:grpSpLocks/>
            </p:cNvGrpSpPr>
            <p:nvPr/>
          </p:nvGrpSpPr>
          <p:grpSpPr bwMode="auto">
            <a:xfrm>
              <a:off x="384" y="3408"/>
              <a:ext cx="384" cy="192"/>
              <a:chOff x="384" y="3552"/>
              <a:chExt cx="864" cy="240"/>
            </a:xfrm>
          </p:grpSpPr>
          <p:sp>
            <p:nvSpPr>
              <p:cNvPr id="140449" name="Line 161"/>
              <p:cNvSpPr>
                <a:spLocks noChangeShapeType="1"/>
              </p:cNvSpPr>
              <p:nvPr/>
            </p:nvSpPr>
            <p:spPr bwMode="auto">
              <a:xfrm>
                <a:off x="384" y="3552"/>
                <a:ext cx="864" cy="0"/>
              </a:xfrm>
              <a:prstGeom prst="line">
                <a:avLst/>
              </a:prstGeom>
              <a:noFill/>
              <a:ln w="9525">
                <a:solidFill>
                  <a:srgbClr val="99CC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0450" name="Line 162"/>
              <p:cNvSpPr>
                <a:spLocks noChangeShapeType="1"/>
              </p:cNvSpPr>
              <p:nvPr/>
            </p:nvSpPr>
            <p:spPr bwMode="auto">
              <a:xfrm>
                <a:off x="384" y="3792"/>
                <a:ext cx="864" cy="0"/>
              </a:xfrm>
              <a:prstGeom prst="line">
                <a:avLst/>
              </a:prstGeom>
              <a:noFill/>
              <a:ln w="9525">
                <a:solidFill>
                  <a:srgbClr val="99CC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0451" name="Line 163"/>
              <p:cNvSpPr>
                <a:spLocks noChangeShapeType="1"/>
              </p:cNvSpPr>
              <p:nvPr/>
            </p:nvSpPr>
            <p:spPr bwMode="auto">
              <a:xfrm>
                <a:off x="480" y="3552"/>
                <a:ext cx="0" cy="240"/>
              </a:xfrm>
              <a:prstGeom prst="line">
                <a:avLst/>
              </a:prstGeom>
              <a:noFill/>
              <a:ln w="9525">
                <a:solidFill>
                  <a:srgbClr val="99CC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0452" name="Line 164"/>
              <p:cNvSpPr>
                <a:spLocks noChangeShapeType="1"/>
              </p:cNvSpPr>
              <p:nvPr/>
            </p:nvSpPr>
            <p:spPr bwMode="auto">
              <a:xfrm>
                <a:off x="576" y="3552"/>
                <a:ext cx="0" cy="240"/>
              </a:xfrm>
              <a:prstGeom prst="line">
                <a:avLst/>
              </a:prstGeom>
              <a:noFill/>
              <a:ln w="9525">
                <a:solidFill>
                  <a:srgbClr val="99CC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0453" name="Line 165"/>
              <p:cNvSpPr>
                <a:spLocks noChangeShapeType="1"/>
              </p:cNvSpPr>
              <p:nvPr/>
            </p:nvSpPr>
            <p:spPr bwMode="auto">
              <a:xfrm>
                <a:off x="672" y="3552"/>
                <a:ext cx="0" cy="240"/>
              </a:xfrm>
              <a:prstGeom prst="line">
                <a:avLst/>
              </a:prstGeom>
              <a:noFill/>
              <a:ln w="9525">
                <a:solidFill>
                  <a:srgbClr val="99CC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0454" name="Line 166"/>
              <p:cNvSpPr>
                <a:spLocks noChangeShapeType="1"/>
              </p:cNvSpPr>
              <p:nvPr/>
            </p:nvSpPr>
            <p:spPr bwMode="auto">
              <a:xfrm>
                <a:off x="768" y="3552"/>
                <a:ext cx="0" cy="240"/>
              </a:xfrm>
              <a:prstGeom prst="line">
                <a:avLst/>
              </a:prstGeom>
              <a:noFill/>
              <a:ln w="9525">
                <a:solidFill>
                  <a:srgbClr val="99CC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0455" name="Line 167"/>
              <p:cNvSpPr>
                <a:spLocks noChangeShapeType="1"/>
              </p:cNvSpPr>
              <p:nvPr/>
            </p:nvSpPr>
            <p:spPr bwMode="auto">
              <a:xfrm>
                <a:off x="864" y="3552"/>
                <a:ext cx="0" cy="240"/>
              </a:xfrm>
              <a:prstGeom prst="line">
                <a:avLst/>
              </a:prstGeom>
              <a:noFill/>
              <a:ln w="9525">
                <a:solidFill>
                  <a:srgbClr val="99CC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0456" name="Line 168"/>
              <p:cNvSpPr>
                <a:spLocks noChangeShapeType="1"/>
              </p:cNvSpPr>
              <p:nvPr/>
            </p:nvSpPr>
            <p:spPr bwMode="auto">
              <a:xfrm>
                <a:off x="960" y="3552"/>
                <a:ext cx="0" cy="240"/>
              </a:xfrm>
              <a:prstGeom prst="line">
                <a:avLst/>
              </a:prstGeom>
              <a:noFill/>
              <a:ln w="9525">
                <a:solidFill>
                  <a:srgbClr val="99CC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0457" name="Line 169"/>
              <p:cNvSpPr>
                <a:spLocks noChangeShapeType="1"/>
              </p:cNvSpPr>
              <p:nvPr/>
            </p:nvSpPr>
            <p:spPr bwMode="auto">
              <a:xfrm>
                <a:off x="1056" y="3552"/>
                <a:ext cx="0" cy="240"/>
              </a:xfrm>
              <a:prstGeom prst="line">
                <a:avLst/>
              </a:prstGeom>
              <a:noFill/>
              <a:ln w="9525">
                <a:solidFill>
                  <a:srgbClr val="99CC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0458" name="Line 170"/>
              <p:cNvSpPr>
                <a:spLocks noChangeShapeType="1"/>
              </p:cNvSpPr>
              <p:nvPr/>
            </p:nvSpPr>
            <p:spPr bwMode="auto">
              <a:xfrm>
                <a:off x="1152" y="3552"/>
                <a:ext cx="0" cy="240"/>
              </a:xfrm>
              <a:prstGeom prst="line">
                <a:avLst/>
              </a:prstGeom>
              <a:noFill/>
              <a:ln w="9525">
                <a:solidFill>
                  <a:srgbClr val="99CC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40459" name="AutoShape 171"/>
            <p:cNvSpPr>
              <a:spLocks noChangeArrowheads="1"/>
            </p:cNvSpPr>
            <p:nvPr/>
          </p:nvSpPr>
          <p:spPr bwMode="auto">
            <a:xfrm>
              <a:off x="768" y="3456"/>
              <a:ext cx="192" cy="96"/>
            </a:xfrm>
            <a:custGeom>
              <a:avLst/>
              <a:gdLst>
                <a:gd name="G0" fmla="+- 16200 0 0"/>
                <a:gd name="G1" fmla="+- 5400 0 0"/>
                <a:gd name="G2" fmla="+- 21600 0 5400"/>
                <a:gd name="G3" fmla="+- 10800 0 5400"/>
                <a:gd name="G4" fmla="+- 21600 0 16200"/>
                <a:gd name="G5" fmla="*/ G4 G3 10800"/>
                <a:gd name="G6" fmla="+- 21600 0 G5"/>
                <a:gd name="T0" fmla="*/ 16200 w 21600"/>
                <a:gd name="T1" fmla="*/ 0 h 21600"/>
                <a:gd name="T2" fmla="*/ 0 w 21600"/>
                <a:gd name="T3" fmla="*/ 10800 h 21600"/>
                <a:gd name="T4" fmla="*/ 16200 w 21600"/>
                <a:gd name="T5" fmla="*/ 21600 h 21600"/>
                <a:gd name="T6" fmla="*/ 21600 w 21600"/>
                <a:gd name="T7" fmla="*/ 10800 h 21600"/>
                <a:gd name="T8" fmla="*/ 17694720 60000 65536"/>
                <a:gd name="T9" fmla="*/ 11796480 60000 65536"/>
                <a:gd name="T10" fmla="*/ 5898240 60000 65536"/>
                <a:gd name="T11" fmla="*/ 0 60000 65536"/>
                <a:gd name="T12" fmla="*/ 3375 w 21600"/>
                <a:gd name="T13" fmla="*/ G1 h 21600"/>
                <a:gd name="T14" fmla="*/ G6 w 21600"/>
                <a:gd name="T15" fmla="*/ G2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6200" y="0"/>
                  </a:moveTo>
                  <a:lnTo>
                    <a:pt x="16200" y="5400"/>
                  </a:lnTo>
                  <a:lnTo>
                    <a:pt x="3375" y="5400"/>
                  </a:lnTo>
                  <a:lnTo>
                    <a:pt x="3375" y="16200"/>
                  </a:lnTo>
                  <a:lnTo>
                    <a:pt x="16200" y="16200"/>
                  </a:lnTo>
                  <a:lnTo>
                    <a:pt x="16200" y="21600"/>
                  </a:lnTo>
                  <a:lnTo>
                    <a:pt x="21600" y="10800"/>
                  </a:lnTo>
                  <a:close/>
                </a:path>
                <a:path w="21600" h="21600">
                  <a:moveTo>
                    <a:pt x="1350" y="5400"/>
                  </a:moveTo>
                  <a:lnTo>
                    <a:pt x="1350" y="16200"/>
                  </a:lnTo>
                  <a:lnTo>
                    <a:pt x="2700" y="16200"/>
                  </a:lnTo>
                  <a:lnTo>
                    <a:pt x="2700" y="5400"/>
                  </a:lnTo>
                  <a:close/>
                </a:path>
                <a:path w="21600" h="21600">
                  <a:moveTo>
                    <a:pt x="0" y="5400"/>
                  </a:moveTo>
                  <a:lnTo>
                    <a:pt x="0" y="16200"/>
                  </a:lnTo>
                  <a:lnTo>
                    <a:pt x="675" y="16200"/>
                  </a:lnTo>
                  <a:lnTo>
                    <a:pt x="675" y="5400"/>
                  </a:lnTo>
                  <a:close/>
                </a:path>
              </a:pathLst>
            </a:custGeom>
            <a:solidFill>
              <a:srgbClr val="99CC00"/>
            </a:solidFill>
            <a:ln w="9525">
              <a:solidFill>
                <a:srgbClr val="99CC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0460" name="AutoShape 172"/>
            <p:cNvSpPr>
              <a:spLocks noChangeArrowheads="1"/>
            </p:cNvSpPr>
            <p:nvPr/>
          </p:nvSpPr>
          <p:spPr bwMode="auto">
            <a:xfrm>
              <a:off x="192" y="3456"/>
              <a:ext cx="192" cy="96"/>
            </a:xfrm>
            <a:custGeom>
              <a:avLst/>
              <a:gdLst>
                <a:gd name="G0" fmla="+- 16200 0 0"/>
                <a:gd name="G1" fmla="+- 5400 0 0"/>
                <a:gd name="G2" fmla="+- 21600 0 5400"/>
                <a:gd name="G3" fmla="+- 10800 0 5400"/>
                <a:gd name="G4" fmla="+- 21600 0 16200"/>
                <a:gd name="G5" fmla="*/ G4 G3 10800"/>
                <a:gd name="G6" fmla="+- 21600 0 G5"/>
                <a:gd name="T0" fmla="*/ 16200 w 21600"/>
                <a:gd name="T1" fmla="*/ 0 h 21600"/>
                <a:gd name="T2" fmla="*/ 0 w 21600"/>
                <a:gd name="T3" fmla="*/ 10800 h 21600"/>
                <a:gd name="T4" fmla="*/ 16200 w 21600"/>
                <a:gd name="T5" fmla="*/ 21600 h 21600"/>
                <a:gd name="T6" fmla="*/ 21600 w 21600"/>
                <a:gd name="T7" fmla="*/ 10800 h 21600"/>
                <a:gd name="T8" fmla="*/ 17694720 60000 65536"/>
                <a:gd name="T9" fmla="*/ 11796480 60000 65536"/>
                <a:gd name="T10" fmla="*/ 5898240 60000 65536"/>
                <a:gd name="T11" fmla="*/ 0 60000 65536"/>
                <a:gd name="T12" fmla="*/ 3375 w 21600"/>
                <a:gd name="T13" fmla="*/ G1 h 21600"/>
                <a:gd name="T14" fmla="*/ G6 w 21600"/>
                <a:gd name="T15" fmla="*/ G2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6200" y="0"/>
                  </a:moveTo>
                  <a:lnTo>
                    <a:pt x="16200" y="5400"/>
                  </a:lnTo>
                  <a:lnTo>
                    <a:pt x="3375" y="5400"/>
                  </a:lnTo>
                  <a:lnTo>
                    <a:pt x="3375" y="16200"/>
                  </a:lnTo>
                  <a:lnTo>
                    <a:pt x="16200" y="16200"/>
                  </a:lnTo>
                  <a:lnTo>
                    <a:pt x="16200" y="21600"/>
                  </a:lnTo>
                  <a:lnTo>
                    <a:pt x="21600" y="10800"/>
                  </a:lnTo>
                  <a:close/>
                </a:path>
                <a:path w="21600" h="21600">
                  <a:moveTo>
                    <a:pt x="1350" y="5400"/>
                  </a:moveTo>
                  <a:lnTo>
                    <a:pt x="1350" y="16200"/>
                  </a:lnTo>
                  <a:lnTo>
                    <a:pt x="2700" y="16200"/>
                  </a:lnTo>
                  <a:lnTo>
                    <a:pt x="2700" y="5400"/>
                  </a:lnTo>
                  <a:close/>
                </a:path>
                <a:path w="21600" h="21600">
                  <a:moveTo>
                    <a:pt x="0" y="5400"/>
                  </a:moveTo>
                  <a:lnTo>
                    <a:pt x="0" y="16200"/>
                  </a:lnTo>
                  <a:lnTo>
                    <a:pt x="675" y="16200"/>
                  </a:lnTo>
                  <a:lnTo>
                    <a:pt x="675" y="5400"/>
                  </a:lnTo>
                  <a:close/>
                </a:path>
              </a:pathLst>
            </a:custGeom>
            <a:solidFill>
              <a:srgbClr val="99CC00"/>
            </a:solidFill>
            <a:ln w="9525">
              <a:solidFill>
                <a:srgbClr val="99CC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40461" name="Group 173"/>
          <p:cNvGrpSpPr>
            <a:grpSpLocks/>
          </p:cNvGrpSpPr>
          <p:nvPr/>
        </p:nvGrpSpPr>
        <p:grpSpPr bwMode="auto">
          <a:xfrm rot="16200000">
            <a:off x="5219700" y="5295900"/>
            <a:ext cx="1219200" cy="228600"/>
            <a:chOff x="576" y="3840"/>
            <a:chExt cx="912" cy="192"/>
          </a:xfrm>
        </p:grpSpPr>
        <p:sp>
          <p:nvSpPr>
            <p:cNvPr id="140462" name="Rectangle 174"/>
            <p:cNvSpPr>
              <a:spLocks noChangeArrowheads="1"/>
            </p:cNvSpPr>
            <p:nvPr/>
          </p:nvSpPr>
          <p:spPr bwMode="auto">
            <a:xfrm>
              <a:off x="816" y="3840"/>
              <a:ext cx="48" cy="192"/>
            </a:xfrm>
            <a:prstGeom prst="rect">
              <a:avLst/>
            </a:prstGeom>
            <a:solidFill>
              <a:srgbClr val="289E4D"/>
            </a:solidFill>
            <a:ln w="9525">
              <a:solidFill>
                <a:srgbClr val="289E4D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0463" name="Rectangle 175"/>
            <p:cNvSpPr>
              <a:spLocks noChangeArrowheads="1"/>
            </p:cNvSpPr>
            <p:nvPr/>
          </p:nvSpPr>
          <p:spPr bwMode="auto">
            <a:xfrm>
              <a:off x="912" y="3840"/>
              <a:ext cx="48" cy="192"/>
            </a:xfrm>
            <a:prstGeom prst="rect">
              <a:avLst/>
            </a:prstGeom>
            <a:solidFill>
              <a:srgbClr val="289E4D"/>
            </a:solidFill>
            <a:ln w="9525">
              <a:solidFill>
                <a:srgbClr val="289E4D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0464" name="Rectangle 176"/>
            <p:cNvSpPr>
              <a:spLocks noChangeArrowheads="1"/>
            </p:cNvSpPr>
            <p:nvPr/>
          </p:nvSpPr>
          <p:spPr bwMode="auto">
            <a:xfrm>
              <a:off x="1008" y="3840"/>
              <a:ext cx="48" cy="192"/>
            </a:xfrm>
            <a:prstGeom prst="rect">
              <a:avLst/>
            </a:prstGeom>
            <a:solidFill>
              <a:srgbClr val="289E4D"/>
            </a:solidFill>
            <a:ln w="9525">
              <a:solidFill>
                <a:srgbClr val="289E4D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0465" name="Rectangle 177"/>
            <p:cNvSpPr>
              <a:spLocks noChangeArrowheads="1"/>
            </p:cNvSpPr>
            <p:nvPr/>
          </p:nvSpPr>
          <p:spPr bwMode="auto">
            <a:xfrm>
              <a:off x="1104" y="3840"/>
              <a:ext cx="48" cy="192"/>
            </a:xfrm>
            <a:prstGeom prst="rect">
              <a:avLst/>
            </a:prstGeom>
            <a:solidFill>
              <a:srgbClr val="289E4D"/>
            </a:solidFill>
            <a:ln w="9525">
              <a:solidFill>
                <a:srgbClr val="289E4D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0466" name="Rectangle 178"/>
            <p:cNvSpPr>
              <a:spLocks noChangeArrowheads="1"/>
            </p:cNvSpPr>
            <p:nvPr/>
          </p:nvSpPr>
          <p:spPr bwMode="auto">
            <a:xfrm>
              <a:off x="1200" y="3840"/>
              <a:ext cx="48" cy="192"/>
            </a:xfrm>
            <a:prstGeom prst="rect">
              <a:avLst/>
            </a:prstGeom>
            <a:solidFill>
              <a:srgbClr val="289E4D"/>
            </a:solidFill>
            <a:ln w="9525">
              <a:solidFill>
                <a:srgbClr val="289E4D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0467" name="AutoShape 179"/>
            <p:cNvSpPr>
              <a:spLocks noChangeArrowheads="1"/>
            </p:cNvSpPr>
            <p:nvPr/>
          </p:nvSpPr>
          <p:spPr bwMode="auto">
            <a:xfrm>
              <a:off x="1296" y="3888"/>
              <a:ext cx="192" cy="96"/>
            </a:xfrm>
            <a:custGeom>
              <a:avLst/>
              <a:gdLst>
                <a:gd name="G0" fmla="+- 16200 0 0"/>
                <a:gd name="G1" fmla="+- 5400 0 0"/>
                <a:gd name="G2" fmla="+- 21600 0 5400"/>
                <a:gd name="G3" fmla="+- 10800 0 5400"/>
                <a:gd name="G4" fmla="+- 21600 0 16200"/>
                <a:gd name="G5" fmla="*/ G4 G3 10800"/>
                <a:gd name="G6" fmla="+- 21600 0 G5"/>
                <a:gd name="T0" fmla="*/ 16200 w 21600"/>
                <a:gd name="T1" fmla="*/ 0 h 21600"/>
                <a:gd name="T2" fmla="*/ 0 w 21600"/>
                <a:gd name="T3" fmla="*/ 10800 h 21600"/>
                <a:gd name="T4" fmla="*/ 16200 w 21600"/>
                <a:gd name="T5" fmla="*/ 21600 h 21600"/>
                <a:gd name="T6" fmla="*/ 21600 w 21600"/>
                <a:gd name="T7" fmla="*/ 10800 h 21600"/>
                <a:gd name="T8" fmla="*/ 17694720 60000 65536"/>
                <a:gd name="T9" fmla="*/ 11796480 60000 65536"/>
                <a:gd name="T10" fmla="*/ 5898240 60000 65536"/>
                <a:gd name="T11" fmla="*/ 0 60000 65536"/>
                <a:gd name="T12" fmla="*/ 3375 w 21600"/>
                <a:gd name="T13" fmla="*/ G1 h 21600"/>
                <a:gd name="T14" fmla="*/ G6 w 21600"/>
                <a:gd name="T15" fmla="*/ G2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6200" y="0"/>
                  </a:moveTo>
                  <a:lnTo>
                    <a:pt x="16200" y="5400"/>
                  </a:lnTo>
                  <a:lnTo>
                    <a:pt x="3375" y="5400"/>
                  </a:lnTo>
                  <a:lnTo>
                    <a:pt x="3375" y="16200"/>
                  </a:lnTo>
                  <a:lnTo>
                    <a:pt x="16200" y="16200"/>
                  </a:lnTo>
                  <a:lnTo>
                    <a:pt x="16200" y="21600"/>
                  </a:lnTo>
                  <a:lnTo>
                    <a:pt x="21600" y="10800"/>
                  </a:lnTo>
                  <a:close/>
                </a:path>
                <a:path w="21600" h="21600">
                  <a:moveTo>
                    <a:pt x="1350" y="5400"/>
                  </a:moveTo>
                  <a:lnTo>
                    <a:pt x="1350" y="16200"/>
                  </a:lnTo>
                  <a:lnTo>
                    <a:pt x="2700" y="16200"/>
                  </a:lnTo>
                  <a:lnTo>
                    <a:pt x="2700" y="5400"/>
                  </a:lnTo>
                  <a:close/>
                </a:path>
                <a:path w="21600" h="21600">
                  <a:moveTo>
                    <a:pt x="0" y="5400"/>
                  </a:moveTo>
                  <a:lnTo>
                    <a:pt x="0" y="16200"/>
                  </a:lnTo>
                  <a:lnTo>
                    <a:pt x="675" y="16200"/>
                  </a:lnTo>
                  <a:lnTo>
                    <a:pt x="675" y="5400"/>
                  </a:lnTo>
                  <a:close/>
                </a:path>
              </a:pathLst>
            </a:custGeom>
            <a:solidFill>
              <a:srgbClr val="289E4D"/>
            </a:solidFill>
            <a:ln w="9525">
              <a:solidFill>
                <a:srgbClr val="289E4D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0468" name="AutoShape 180"/>
            <p:cNvSpPr>
              <a:spLocks noChangeArrowheads="1"/>
            </p:cNvSpPr>
            <p:nvPr/>
          </p:nvSpPr>
          <p:spPr bwMode="auto">
            <a:xfrm>
              <a:off x="576" y="3888"/>
              <a:ext cx="192" cy="96"/>
            </a:xfrm>
            <a:custGeom>
              <a:avLst/>
              <a:gdLst>
                <a:gd name="G0" fmla="+- 16200 0 0"/>
                <a:gd name="G1" fmla="+- 5400 0 0"/>
                <a:gd name="G2" fmla="+- 21600 0 5400"/>
                <a:gd name="G3" fmla="+- 10800 0 5400"/>
                <a:gd name="G4" fmla="+- 21600 0 16200"/>
                <a:gd name="G5" fmla="*/ G4 G3 10800"/>
                <a:gd name="G6" fmla="+- 21600 0 G5"/>
                <a:gd name="T0" fmla="*/ 16200 w 21600"/>
                <a:gd name="T1" fmla="*/ 0 h 21600"/>
                <a:gd name="T2" fmla="*/ 0 w 21600"/>
                <a:gd name="T3" fmla="*/ 10800 h 21600"/>
                <a:gd name="T4" fmla="*/ 16200 w 21600"/>
                <a:gd name="T5" fmla="*/ 21600 h 21600"/>
                <a:gd name="T6" fmla="*/ 21600 w 21600"/>
                <a:gd name="T7" fmla="*/ 10800 h 21600"/>
                <a:gd name="T8" fmla="*/ 17694720 60000 65536"/>
                <a:gd name="T9" fmla="*/ 11796480 60000 65536"/>
                <a:gd name="T10" fmla="*/ 5898240 60000 65536"/>
                <a:gd name="T11" fmla="*/ 0 60000 65536"/>
                <a:gd name="T12" fmla="*/ 3375 w 21600"/>
                <a:gd name="T13" fmla="*/ G1 h 21600"/>
                <a:gd name="T14" fmla="*/ G6 w 21600"/>
                <a:gd name="T15" fmla="*/ G2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6200" y="0"/>
                  </a:moveTo>
                  <a:lnTo>
                    <a:pt x="16200" y="5400"/>
                  </a:lnTo>
                  <a:lnTo>
                    <a:pt x="3375" y="5400"/>
                  </a:lnTo>
                  <a:lnTo>
                    <a:pt x="3375" y="16200"/>
                  </a:lnTo>
                  <a:lnTo>
                    <a:pt x="16200" y="16200"/>
                  </a:lnTo>
                  <a:lnTo>
                    <a:pt x="16200" y="21600"/>
                  </a:lnTo>
                  <a:lnTo>
                    <a:pt x="21600" y="10800"/>
                  </a:lnTo>
                  <a:close/>
                </a:path>
                <a:path w="21600" h="21600">
                  <a:moveTo>
                    <a:pt x="1350" y="5400"/>
                  </a:moveTo>
                  <a:lnTo>
                    <a:pt x="1350" y="16200"/>
                  </a:lnTo>
                  <a:lnTo>
                    <a:pt x="2700" y="16200"/>
                  </a:lnTo>
                  <a:lnTo>
                    <a:pt x="2700" y="5400"/>
                  </a:lnTo>
                  <a:close/>
                </a:path>
                <a:path w="21600" h="21600">
                  <a:moveTo>
                    <a:pt x="0" y="5400"/>
                  </a:moveTo>
                  <a:lnTo>
                    <a:pt x="0" y="16200"/>
                  </a:lnTo>
                  <a:lnTo>
                    <a:pt x="675" y="16200"/>
                  </a:lnTo>
                  <a:lnTo>
                    <a:pt x="675" y="5400"/>
                  </a:lnTo>
                  <a:close/>
                </a:path>
              </a:pathLst>
            </a:custGeom>
            <a:solidFill>
              <a:srgbClr val="289E4D"/>
            </a:solidFill>
            <a:ln w="9525">
              <a:solidFill>
                <a:srgbClr val="289E4D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40469" name="Group 181"/>
          <p:cNvGrpSpPr>
            <a:grpSpLocks/>
          </p:cNvGrpSpPr>
          <p:nvPr/>
        </p:nvGrpSpPr>
        <p:grpSpPr bwMode="auto">
          <a:xfrm>
            <a:off x="685800" y="1598613"/>
            <a:ext cx="1495425" cy="1479550"/>
            <a:chOff x="384" y="2255"/>
            <a:chExt cx="942" cy="932"/>
          </a:xfrm>
        </p:grpSpPr>
        <p:sp>
          <p:nvSpPr>
            <p:cNvPr id="140470" name="AutoShape 182"/>
            <p:cNvSpPr>
              <a:spLocks noChangeArrowheads="1"/>
            </p:cNvSpPr>
            <p:nvPr/>
          </p:nvSpPr>
          <p:spPr bwMode="auto">
            <a:xfrm>
              <a:off x="384" y="2544"/>
              <a:ext cx="96" cy="96"/>
            </a:xfrm>
            <a:prstGeom prst="flowChartConnector">
              <a:avLst/>
            </a:prstGeom>
            <a:solidFill>
              <a:srgbClr val="99CC00"/>
            </a:solidFill>
            <a:ln w="9525">
              <a:solidFill>
                <a:srgbClr val="99CC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0471" name="AutoShape 183"/>
            <p:cNvSpPr>
              <a:spLocks noChangeArrowheads="1"/>
            </p:cNvSpPr>
            <p:nvPr/>
          </p:nvSpPr>
          <p:spPr bwMode="auto">
            <a:xfrm>
              <a:off x="384" y="2784"/>
              <a:ext cx="96" cy="96"/>
            </a:xfrm>
            <a:prstGeom prst="flowChartConnector">
              <a:avLst/>
            </a:prstGeom>
            <a:solidFill>
              <a:srgbClr val="FFCC00"/>
            </a:solidFill>
            <a:ln w="9525">
              <a:solidFill>
                <a:srgbClr val="FFCC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0472" name="AutoShape 184"/>
            <p:cNvSpPr>
              <a:spLocks noChangeArrowheads="1"/>
            </p:cNvSpPr>
            <p:nvPr/>
          </p:nvSpPr>
          <p:spPr bwMode="auto">
            <a:xfrm>
              <a:off x="384" y="3024"/>
              <a:ext cx="96" cy="96"/>
            </a:xfrm>
            <a:prstGeom prst="flowChartConnector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0473" name="Text Box 185"/>
            <p:cNvSpPr txBox="1">
              <a:spLocks noChangeArrowheads="1"/>
            </p:cNvSpPr>
            <p:nvPr/>
          </p:nvSpPr>
          <p:spPr bwMode="auto">
            <a:xfrm>
              <a:off x="528" y="2975"/>
              <a:ext cx="749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FF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 eaLnBrk="1" hangingPunct="1"/>
              <a:r>
                <a:rPr lang="en-US" altLang="en-US" sz="1600">
                  <a:solidFill>
                    <a:srgbClr val="CC0000"/>
                  </a:solidFill>
                  <a:effectLst/>
                </a:rPr>
                <a:t>Waiting Op</a:t>
              </a:r>
            </a:p>
          </p:txBody>
        </p:sp>
        <p:sp>
          <p:nvSpPr>
            <p:cNvPr id="140474" name="Text Box 186"/>
            <p:cNvSpPr txBox="1">
              <a:spLocks noChangeArrowheads="1"/>
            </p:cNvSpPr>
            <p:nvPr/>
          </p:nvSpPr>
          <p:spPr bwMode="auto">
            <a:xfrm>
              <a:off x="528" y="2735"/>
              <a:ext cx="692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 eaLnBrk="1" hangingPunct="1"/>
              <a:r>
                <a:rPr lang="en-US" altLang="en-US" sz="1600">
                  <a:solidFill>
                    <a:srgbClr val="FF9900"/>
                  </a:solidFill>
                  <a:effectLst/>
                </a:rPr>
                <a:t>Ready Op</a:t>
              </a:r>
            </a:p>
          </p:txBody>
        </p:sp>
        <p:sp>
          <p:nvSpPr>
            <p:cNvPr id="140475" name="Text Box 187"/>
            <p:cNvSpPr txBox="1">
              <a:spLocks noChangeArrowheads="1"/>
            </p:cNvSpPr>
            <p:nvPr/>
          </p:nvSpPr>
          <p:spPr bwMode="auto">
            <a:xfrm>
              <a:off x="528" y="2495"/>
              <a:ext cx="798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 eaLnBrk="1" hangingPunct="1"/>
              <a:r>
                <a:rPr lang="en-US" altLang="en-US" sz="1600">
                  <a:solidFill>
                    <a:srgbClr val="00CC00"/>
                  </a:solidFill>
                  <a:effectLst/>
                </a:rPr>
                <a:t>Running Op</a:t>
              </a:r>
            </a:p>
          </p:txBody>
        </p:sp>
        <p:sp>
          <p:nvSpPr>
            <p:cNvPr id="140476" name="AutoShape 188"/>
            <p:cNvSpPr>
              <a:spLocks noChangeArrowheads="1"/>
            </p:cNvSpPr>
            <p:nvPr/>
          </p:nvSpPr>
          <p:spPr bwMode="auto">
            <a:xfrm rot="5400000">
              <a:off x="384" y="2304"/>
              <a:ext cx="96" cy="96"/>
            </a:xfrm>
            <a:prstGeom prst="flowChartAlternateProcess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0477" name="Text Box 189"/>
            <p:cNvSpPr txBox="1">
              <a:spLocks noChangeArrowheads="1"/>
            </p:cNvSpPr>
            <p:nvPr/>
          </p:nvSpPr>
          <p:spPr bwMode="auto">
            <a:xfrm>
              <a:off x="528" y="2255"/>
              <a:ext cx="677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 eaLnBrk="1" hangingPunct="1"/>
              <a:r>
                <a:rPr lang="en-US" altLang="en-US" sz="1600">
                  <a:effectLst/>
                </a:rPr>
                <a:t>Synopses</a:t>
              </a:r>
            </a:p>
          </p:txBody>
        </p:sp>
      </p:grpSp>
      <p:grpSp>
        <p:nvGrpSpPr>
          <p:cNvPr id="140478" name="Group 190"/>
          <p:cNvGrpSpPr>
            <a:grpSpLocks/>
          </p:cNvGrpSpPr>
          <p:nvPr/>
        </p:nvGrpSpPr>
        <p:grpSpPr bwMode="auto">
          <a:xfrm>
            <a:off x="2286000" y="3810000"/>
            <a:ext cx="152400" cy="762000"/>
            <a:chOff x="719" y="2207"/>
            <a:chExt cx="96" cy="480"/>
          </a:xfrm>
        </p:grpSpPr>
        <p:sp>
          <p:nvSpPr>
            <p:cNvPr id="140479" name="Line 191"/>
            <p:cNvSpPr>
              <a:spLocks noChangeShapeType="1"/>
            </p:cNvSpPr>
            <p:nvPr/>
          </p:nvSpPr>
          <p:spPr bwMode="auto">
            <a:xfrm rot="16200000">
              <a:off x="599" y="2447"/>
              <a:ext cx="240" cy="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0480" name="Line 192"/>
            <p:cNvSpPr>
              <a:spLocks noChangeShapeType="1"/>
            </p:cNvSpPr>
            <p:nvPr/>
          </p:nvSpPr>
          <p:spPr bwMode="auto">
            <a:xfrm rot="16200000">
              <a:off x="695" y="2447"/>
              <a:ext cx="240" cy="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0481" name="AutoShape 193"/>
            <p:cNvSpPr>
              <a:spLocks noChangeArrowheads="1"/>
            </p:cNvSpPr>
            <p:nvPr/>
          </p:nvSpPr>
          <p:spPr bwMode="auto">
            <a:xfrm rot="16200000">
              <a:off x="707" y="2243"/>
              <a:ext cx="120" cy="48"/>
            </a:xfrm>
            <a:custGeom>
              <a:avLst/>
              <a:gdLst>
                <a:gd name="G0" fmla="+- 16200 0 0"/>
                <a:gd name="G1" fmla="+- 5400 0 0"/>
                <a:gd name="G2" fmla="+- 21600 0 5400"/>
                <a:gd name="G3" fmla="+- 10800 0 5400"/>
                <a:gd name="G4" fmla="+- 21600 0 16200"/>
                <a:gd name="G5" fmla="*/ G4 G3 10800"/>
                <a:gd name="G6" fmla="+- 21600 0 G5"/>
                <a:gd name="T0" fmla="*/ 16200 w 21600"/>
                <a:gd name="T1" fmla="*/ 0 h 21600"/>
                <a:gd name="T2" fmla="*/ 0 w 21600"/>
                <a:gd name="T3" fmla="*/ 10800 h 21600"/>
                <a:gd name="T4" fmla="*/ 16200 w 21600"/>
                <a:gd name="T5" fmla="*/ 21600 h 21600"/>
                <a:gd name="T6" fmla="*/ 21600 w 21600"/>
                <a:gd name="T7" fmla="*/ 10800 h 21600"/>
                <a:gd name="T8" fmla="*/ 17694720 60000 65536"/>
                <a:gd name="T9" fmla="*/ 11796480 60000 65536"/>
                <a:gd name="T10" fmla="*/ 5898240 60000 65536"/>
                <a:gd name="T11" fmla="*/ 0 60000 65536"/>
                <a:gd name="T12" fmla="*/ 3375 w 21600"/>
                <a:gd name="T13" fmla="*/ G1 h 21600"/>
                <a:gd name="T14" fmla="*/ G6 w 21600"/>
                <a:gd name="T15" fmla="*/ G2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6200" y="0"/>
                  </a:moveTo>
                  <a:lnTo>
                    <a:pt x="16200" y="5400"/>
                  </a:lnTo>
                  <a:lnTo>
                    <a:pt x="3375" y="5400"/>
                  </a:lnTo>
                  <a:lnTo>
                    <a:pt x="3375" y="16200"/>
                  </a:lnTo>
                  <a:lnTo>
                    <a:pt x="16200" y="16200"/>
                  </a:lnTo>
                  <a:lnTo>
                    <a:pt x="16200" y="21600"/>
                  </a:lnTo>
                  <a:lnTo>
                    <a:pt x="21600" y="10800"/>
                  </a:lnTo>
                  <a:close/>
                </a:path>
                <a:path w="21600" h="21600">
                  <a:moveTo>
                    <a:pt x="1350" y="5400"/>
                  </a:moveTo>
                  <a:lnTo>
                    <a:pt x="1350" y="16200"/>
                  </a:lnTo>
                  <a:lnTo>
                    <a:pt x="2700" y="16200"/>
                  </a:lnTo>
                  <a:lnTo>
                    <a:pt x="2700" y="5400"/>
                  </a:lnTo>
                  <a:close/>
                </a:path>
                <a:path w="21600" h="21600">
                  <a:moveTo>
                    <a:pt x="0" y="5400"/>
                  </a:moveTo>
                  <a:lnTo>
                    <a:pt x="0" y="16200"/>
                  </a:lnTo>
                  <a:lnTo>
                    <a:pt x="675" y="16200"/>
                  </a:lnTo>
                  <a:lnTo>
                    <a:pt x="675" y="5400"/>
                  </a:lnTo>
                  <a:close/>
                </a:path>
              </a:pathLst>
            </a:custGeom>
            <a:solidFill>
              <a:srgbClr val="FF00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0482" name="AutoShape 194"/>
            <p:cNvSpPr>
              <a:spLocks noChangeArrowheads="1"/>
            </p:cNvSpPr>
            <p:nvPr/>
          </p:nvSpPr>
          <p:spPr bwMode="auto">
            <a:xfrm rot="16200000">
              <a:off x="707" y="2603"/>
              <a:ext cx="120" cy="48"/>
            </a:xfrm>
            <a:custGeom>
              <a:avLst/>
              <a:gdLst>
                <a:gd name="G0" fmla="+- 16200 0 0"/>
                <a:gd name="G1" fmla="+- 5400 0 0"/>
                <a:gd name="G2" fmla="+- 21600 0 5400"/>
                <a:gd name="G3" fmla="+- 10800 0 5400"/>
                <a:gd name="G4" fmla="+- 21600 0 16200"/>
                <a:gd name="G5" fmla="*/ G4 G3 10800"/>
                <a:gd name="G6" fmla="+- 21600 0 G5"/>
                <a:gd name="T0" fmla="*/ 16200 w 21600"/>
                <a:gd name="T1" fmla="*/ 0 h 21600"/>
                <a:gd name="T2" fmla="*/ 0 w 21600"/>
                <a:gd name="T3" fmla="*/ 10800 h 21600"/>
                <a:gd name="T4" fmla="*/ 16200 w 21600"/>
                <a:gd name="T5" fmla="*/ 21600 h 21600"/>
                <a:gd name="T6" fmla="*/ 21600 w 21600"/>
                <a:gd name="T7" fmla="*/ 10800 h 21600"/>
                <a:gd name="T8" fmla="*/ 17694720 60000 65536"/>
                <a:gd name="T9" fmla="*/ 11796480 60000 65536"/>
                <a:gd name="T10" fmla="*/ 5898240 60000 65536"/>
                <a:gd name="T11" fmla="*/ 0 60000 65536"/>
                <a:gd name="T12" fmla="*/ 3375 w 21600"/>
                <a:gd name="T13" fmla="*/ G1 h 21600"/>
                <a:gd name="T14" fmla="*/ G6 w 21600"/>
                <a:gd name="T15" fmla="*/ G2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6200" y="0"/>
                  </a:moveTo>
                  <a:lnTo>
                    <a:pt x="16200" y="5400"/>
                  </a:lnTo>
                  <a:lnTo>
                    <a:pt x="3375" y="5400"/>
                  </a:lnTo>
                  <a:lnTo>
                    <a:pt x="3375" y="16200"/>
                  </a:lnTo>
                  <a:lnTo>
                    <a:pt x="16200" y="16200"/>
                  </a:lnTo>
                  <a:lnTo>
                    <a:pt x="16200" y="21600"/>
                  </a:lnTo>
                  <a:lnTo>
                    <a:pt x="21600" y="10800"/>
                  </a:lnTo>
                  <a:close/>
                </a:path>
                <a:path w="21600" h="21600">
                  <a:moveTo>
                    <a:pt x="1350" y="5400"/>
                  </a:moveTo>
                  <a:lnTo>
                    <a:pt x="1350" y="16200"/>
                  </a:lnTo>
                  <a:lnTo>
                    <a:pt x="2700" y="16200"/>
                  </a:lnTo>
                  <a:lnTo>
                    <a:pt x="2700" y="5400"/>
                  </a:lnTo>
                  <a:close/>
                </a:path>
                <a:path w="21600" h="21600">
                  <a:moveTo>
                    <a:pt x="0" y="5400"/>
                  </a:moveTo>
                  <a:lnTo>
                    <a:pt x="0" y="16200"/>
                  </a:lnTo>
                  <a:lnTo>
                    <a:pt x="675" y="16200"/>
                  </a:lnTo>
                  <a:lnTo>
                    <a:pt x="675" y="5400"/>
                  </a:lnTo>
                  <a:close/>
                </a:path>
              </a:pathLst>
            </a:custGeom>
            <a:solidFill>
              <a:srgbClr val="FF00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40483" name="Group 195"/>
          <p:cNvGrpSpPr>
            <a:grpSpLocks/>
          </p:cNvGrpSpPr>
          <p:nvPr/>
        </p:nvGrpSpPr>
        <p:grpSpPr bwMode="auto">
          <a:xfrm>
            <a:off x="5181600" y="2667000"/>
            <a:ext cx="152400" cy="685800"/>
            <a:chOff x="719" y="2207"/>
            <a:chExt cx="96" cy="480"/>
          </a:xfrm>
        </p:grpSpPr>
        <p:sp>
          <p:nvSpPr>
            <p:cNvPr id="140484" name="Line 196"/>
            <p:cNvSpPr>
              <a:spLocks noChangeShapeType="1"/>
            </p:cNvSpPr>
            <p:nvPr/>
          </p:nvSpPr>
          <p:spPr bwMode="auto">
            <a:xfrm rot="16200000">
              <a:off x="599" y="2447"/>
              <a:ext cx="240" cy="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0485" name="Line 197"/>
            <p:cNvSpPr>
              <a:spLocks noChangeShapeType="1"/>
            </p:cNvSpPr>
            <p:nvPr/>
          </p:nvSpPr>
          <p:spPr bwMode="auto">
            <a:xfrm rot="16200000">
              <a:off x="695" y="2447"/>
              <a:ext cx="240" cy="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0486" name="AutoShape 198"/>
            <p:cNvSpPr>
              <a:spLocks noChangeArrowheads="1"/>
            </p:cNvSpPr>
            <p:nvPr/>
          </p:nvSpPr>
          <p:spPr bwMode="auto">
            <a:xfrm rot="16200000">
              <a:off x="707" y="2243"/>
              <a:ext cx="120" cy="48"/>
            </a:xfrm>
            <a:custGeom>
              <a:avLst/>
              <a:gdLst>
                <a:gd name="G0" fmla="+- 16200 0 0"/>
                <a:gd name="G1" fmla="+- 5400 0 0"/>
                <a:gd name="G2" fmla="+- 21600 0 5400"/>
                <a:gd name="G3" fmla="+- 10800 0 5400"/>
                <a:gd name="G4" fmla="+- 21600 0 16200"/>
                <a:gd name="G5" fmla="*/ G4 G3 10800"/>
                <a:gd name="G6" fmla="+- 21600 0 G5"/>
                <a:gd name="T0" fmla="*/ 16200 w 21600"/>
                <a:gd name="T1" fmla="*/ 0 h 21600"/>
                <a:gd name="T2" fmla="*/ 0 w 21600"/>
                <a:gd name="T3" fmla="*/ 10800 h 21600"/>
                <a:gd name="T4" fmla="*/ 16200 w 21600"/>
                <a:gd name="T5" fmla="*/ 21600 h 21600"/>
                <a:gd name="T6" fmla="*/ 21600 w 21600"/>
                <a:gd name="T7" fmla="*/ 10800 h 21600"/>
                <a:gd name="T8" fmla="*/ 17694720 60000 65536"/>
                <a:gd name="T9" fmla="*/ 11796480 60000 65536"/>
                <a:gd name="T10" fmla="*/ 5898240 60000 65536"/>
                <a:gd name="T11" fmla="*/ 0 60000 65536"/>
                <a:gd name="T12" fmla="*/ 3375 w 21600"/>
                <a:gd name="T13" fmla="*/ G1 h 21600"/>
                <a:gd name="T14" fmla="*/ G6 w 21600"/>
                <a:gd name="T15" fmla="*/ G2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6200" y="0"/>
                  </a:moveTo>
                  <a:lnTo>
                    <a:pt x="16200" y="5400"/>
                  </a:lnTo>
                  <a:lnTo>
                    <a:pt x="3375" y="5400"/>
                  </a:lnTo>
                  <a:lnTo>
                    <a:pt x="3375" y="16200"/>
                  </a:lnTo>
                  <a:lnTo>
                    <a:pt x="16200" y="16200"/>
                  </a:lnTo>
                  <a:lnTo>
                    <a:pt x="16200" y="21600"/>
                  </a:lnTo>
                  <a:lnTo>
                    <a:pt x="21600" y="10800"/>
                  </a:lnTo>
                  <a:close/>
                </a:path>
                <a:path w="21600" h="21600">
                  <a:moveTo>
                    <a:pt x="1350" y="5400"/>
                  </a:moveTo>
                  <a:lnTo>
                    <a:pt x="1350" y="16200"/>
                  </a:lnTo>
                  <a:lnTo>
                    <a:pt x="2700" y="16200"/>
                  </a:lnTo>
                  <a:lnTo>
                    <a:pt x="2700" y="5400"/>
                  </a:lnTo>
                  <a:close/>
                </a:path>
                <a:path w="21600" h="21600">
                  <a:moveTo>
                    <a:pt x="0" y="5400"/>
                  </a:moveTo>
                  <a:lnTo>
                    <a:pt x="0" y="16200"/>
                  </a:lnTo>
                  <a:lnTo>
                    <a:pt x="675" y="16200"/>
                  </a:lnTo>
                  <a:lnTo>
                    <a:pt x="675" y="5400"/>
                  </a:lnTo>
                  <a:close/>
                </a:path>
              </a:pathLst>
            </a:custGeom>
            <a:solidFill>
              <a:srgbClr val="FF00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0487" name="AutoShape 199"/>
            <p:cNvSpPr>
              <a:spLocks noChangeArrowheads="1"/>
            </p:cNvSpPr>
            <p:nvPr/>
          </p:nvSpPr>
          <p:spPr bwMode="auto">
            <a:xfrm rot="16200000">
              <a:off x="707" y="2603"/>
              <a:ext cx="120" cy="48"/>
            </a:xfrm>
            <a:custGeom>
              <a:avLst/>
              <a:gdLst>
                <a:gd name="G0" fmla="+- 16200 0 0"/>
                <a:gd name="G1" fmla="+- 5400 0 0"/>
                <a:gd name="G2" fmla="+- 21600 0 5400"/>
                <a:gd name="G3" fmla="+- 10800 0 5400"/>
                <a:gd name="G4" fmla="+- 21600 0 16200"/>
                <a:gd name="G5" fmla="*/ G4 G3 10800"/>
                <a:gd name="G6" fmla="+- 21600 0 G5"/>
                <a:gd name="T0" fmla="*/ 16200 w 21600"/>
                <a:gd name="T1" fmla="*/ 0 h 21600"/>
                <a:gd name="T2" fmla="*/ 0 w 21600"/>
                <a:gd name="T3" fmla="*/ 10800 h 21600"/>
                <a:gd name="T4" fmla="*/ 16200 w 21600"/>
                <a:gd name="T5" fmla="*/ 21600 h 21600"/>
                <a:gd name="T6" fmla="*/ 21600 w 21600"/>
                <a:gd name="T7" fmla="*/ 10800 h 21600"/>
                <a:gd name="T8" fmla="*/ 17694720 60000 65536"/>
                <a:gd name="T9" fmla="*/ 11796480 60000 65536"/>
                <a:gd name="T10" fmla="*/ 5898240 60000 65536"/>
                <a:gd name="T11" fmla="*/ 0 60000 65536"/>
                <a:gd name="T12" fmla="*/ 3375 w 21600"/>
                <a:gd name="T13" fmla="*/ G1 h 21600"/>
                <a:gd name="T14" fmla="*/ G6 w 21600"/>
                <a:gd name="T15" fmla="*/ G2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6200" y="0"/>
                  </a:moveTo>
                  <a:lnTo>
                    <a:pt x="16200" y="5400"/>
                  </a:lnTo>
                  <a:lnTo>
                    <a:pt x="3375" y="5400"/>
                  </a:lnTo>
                  <a:lnTo>
                    <a:pt x="3375" y="16200"/>
                  </a:lnTo>
                  <a:lnTo>
                    <a:pt x="16200" y="16200"/>
                  </a:lnTo>
                  <a:lnTo>
                    <a:pt x="16200" y="21600"/>
                  </a:lnTo>
                  <a:lnTo>
                    <a:pt x="21600" y="10800"/>
                  </a:lnTo>
                  <a:close/>
                </a:path>
                <a:path w="21600" h="21600">
                  <a:moveTo>
                    <a:pt x="1350" y="5400"/>
                  </a:moveTo>
                  <a:lnTo>
                    <a:pt x="1350" y="16200"/>
                  </a:lnTo>
                  <a:lnTo>
                    <a:pt x="2700" y="16200"/>
                  </a:lnTo>
                  <a:lnTo>
                    <a:pt x="2700" y="5400"/>
                  </a:lnTo>
                  <a:close/>
                </a:path>
                <a:path w="21600" h="21600">
                  <a:moveTo>
                    <a:pt x="0" y="5400"/>
                  </a:moveTo>
                  <a:lnTo>
                    <a:pt x="0" y="16200"/>
                  </a:lnTo>
                  <a:lnTo>
                    <a:pt x="675" y="16200"/>
                  </a:lnTo>
                  <a:lnTo>
                    <a:pt x="675" y="5400"/>
                  </a:lnTo>
                  <a:close/>
                </a:path>
              </a:pathLst>
            </a:custGeom>
            <a:solidFill>
              <a:srgbClr val="FF00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40488" name="Text Box 200"/>
          <p:cNvSpPr txBox="1">
            <a:spLocks noChangeArrowheads="1"/>
          </p:cNvSpPr>
          <p:nvPr/>
        </p:nvSpPr>
        <p:spPr bwMode="auto">
          <a:xfrm>
            <a:off x="3581400" y="1597025"/>
            <a:ext cx="1581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1" hangingPunct="1"/>
            <a:r>
              <a:rPr lang="en-US" altLang="en-US" sz="2000">
                <a:effectLst/>
              </a:rPr>
              <a:t>Query Plans</a:t>
            </a:r>
          </a:p>
        </p:txBody>
      </p:sp>
    </p:spTree>
    <p:extLst>
      <p:ext uri="{BB962C8B-B14F-4D97-AF65-F5344CB8AC3E}">
        <p14:creationId xmlns:p14="http://schemas.microsoft.com/office/powerpoint/2010/main" val="5621668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altLang="en-US"/>
              <a:t>Data Stream Management Systems (DSMS)</a:t>
            </a:r>
            <a:br>
              <a:rPr lang="en-US" altLang="en-US"/>
            </a:br>
            <a:r>
              <a:rPr lang="en-US" altLang="en-US" sz="2800"/>
              <a:t>- </a:t>
            </a:r>
            <a:r>
              <a:rPr lang="en-US" altLang="en-US" sz="2000"/>
              <a:t>Introduction, Concepts and Issues -</a:t>
            </a:r>
            <a:endParaRPr lang="en-US" altLang="en-US"/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en-US" altLang="en-US" sz="2800" dirty="0"/>
              <a:t>Morten </a:t>
            </a:r>
            <a:r>
              <a:rPr lang="en-US" altLang="en-US" sz="2800" dirty="0" err="1"/>
              <a:t>Lindeberg</a:t>
            </a:r>
            <a:endParaRPr lang="en-US" altLang="en-US" sz="2800" dirty="0"/>
          </a:p>
          <a:p>
            <a:pPr eaLnBrk="1" hangingPunct="1">
              <a:buFont typeface="Wingdings" pitchFamily="2" charset="2"/>
              <a:buNone/>
            </a:pPr>
            <a:r>
              <a:rPr lang="en-US" altLang="en-US" sz="2800" dirty="0"/>
              <a:t>University of Oslo</a:t>
            </a:r>
            <a:endParaRPr lang="en-US" altLang="en-US" dirty="0"/>
          </a:p>
          <a:p>
            <a:pPr eaLnBrk="1" hangingPunct="1">
              <a:buFont typeface="Wingdings" pitchFamily="2" charset="2"/>
              <a:buNone/>
            </a:pPr>
            <a:r>
              <a:rPr lang="en-US" altLang="en-US" sz="1400" dirty="0"/>
              <a:t>(With slides from Vera Goebel)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9157492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The DSMS Research Field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800"/>
              <a:t>New and active research field (</a:t>
            </a:r>
            <a:r>
              <a:rPr lang="en-US" altLang="ja-JP" sz="2800"/>
              <a:t>~ 10 years</a:t>
            </a:r>
            <a:r>
              <a:rPr lang="en-US" altLang="en-US" sz="2800"/>
              <a:t>) derived from the database community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/>
              <a:t>Stream algorithms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/>
              <a:t>Application and database perspective (we)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800"/>
              <a:t>Two syllabus articles: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/>
              <a:t>Brian Babcock, Shivnath Babu, Mayur Datar, Rajeev Motwani, Jennifer Widom: "Models and issues in data stream systems"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/>
              <a:t>Lukasz Golab, M. Tamer Ozsu: "Issues in data stream management”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800"/>
              <a:t>Future: Complex Event Processing (CEP)</a:t>
            </a:r>
          </a:p>
        </p:txBody>
      </p:sp>
      <p:sp>
        <p:nvSpPr>
          <p:cNvPr id="19460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fld id="{DE4B5B50-06E6-4935-99BA-89C2126332D1}" type="slidenum">
              <a:rPr lang="en-US" altLang="en-US" sz="1000"/>
              <a:pPr/>
              <a:t>29</a:t>
            </a:fld>
            <a:endParaRPr lang="en-US" altLang="en-US" sz="1000"/>
          </a:p>
        </p:txBody>
      </p:sp>
      <p:sp>
        <p:nvSpPr>
          <p:cNvPr id="19461" name="Footer Placeholder 7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r>
              <a:rPr lang="en-US" altLang="en-US" sz="1000"/>
              <a:t>INF5100 - H2008</a:t>
            </a:r>
          </a:p>
        </p:txBody>
      </p:sp>
      <p:sp>
        <p:nvSpPr>
          <p:cNvPr id="19462" name="Date Placeholder 5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r>
              <a:rPr lang="nb-NO" altLang="en-US" sz="1000"/>
              <a:t>24. sept 2008</a:t>
            </a:r>
            <a:endParaRPr lang="en-US" altLang="en-US" sz="1000"/>
          </a:p>
        </p:txBody>
      </p:sp>
      <p:sp>
        <p:nvSpPr>
          <p:cNvPr id="2" name="Rectangle 1"/>
          <p:cNvSpPr/>
          <p:nvPr/>
        </p:nvSpPr>
        <p:spPr>
          <a:xfrm>
            <a:off x="1447800" y="6457890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/>
              <a:t>Morten </a:t>
            </a:r>
            <a:r>
              <a:rPr lang="en-US" sz="1000" dirty="0" err="1"/>
              <a:t>Lindeberg</a:t>
            </a:r>
            <a:r>
              <a:rPr lang="en-US" sz="1000" dirty="0"/>
              <a:t>: University of Oslo</a:t>
            </a:r>
          </a:p>
        </p:txBody>
      </p:sp>
    </p:spTree>
    <p:extLst>
      <p:ext uri="{BB962C8B-B14F-4D97-AF65-F5344CB8AC3E}">
        <p14:creationId xmlns:p14="http://schemas.microsoft.com/office/powerpoint/2010/main" val="15857915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A6354-09A1-472F-A261-E13454988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Couple of Additional Sources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C27099A-6648-4541-96AA-70583D3CC4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DGB 5/2013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4C2CB8-1107-46E7-84F6-CAFBF9FAB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A0634-974A-46A7-B268-05D2A189DA49}" type="slidenum">
              <a:rPr lang="en-US" smtClean="0"/>
              <a:t>3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373D61-E8DD-4B52-919B-6EA04BEB3023}"/>
              </a:ext>
            </a:extLst>
          </p:cNvPr>
          <p:cNvSpPr txBox="1"/>
          <p:nvPr/>
        </p:nvSpPr>
        <p:spPr>
          <a:xfrm>
            <a:off x="1143000" y="1351508"/>
            <a:ext cx="57150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Comparison of some open source stream processing engines with code examples: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b="1" dirty="0">
                <a:hlinkClick r:id="rId2"/>
              </a:rPr>
              <a:t>https://blog.scottlogic.com/2018/07/06/comparing-streaming-frameworks-pt1.html</a:t>
            </a:r>
            <a:endParaRPr lang="en-US" sz="2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Examples of Spark Performance Enhancements: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b="1" dirty="0">
                <a:hlinkClick r:id="rId3"/>
              </a:rPr>
              <a:t>https://blog.</a:t>
            </a:r>
            <a:r>
              <a:rPr lang="en-US" sz="2000" b="1" dirty="0">
                <a:hlinkClick r:id="rId3"/>
              </a:rPr>
              <a:t>scottlogic</a:t>
            </a:r>
            <a:r>
              <a:rPr lang="en-US" sz="2400" b="1" dirty="0">
                <a:hlinkClick r:id="rId3"/>
              </a:rPr>
              <a:t>.com/2018/03/22/apache-spark-performance.html</a:t>
            </a:r>
            <a:r>
              <a:rPr lang="en-US" sz="2400" b="1" dirty="0"/>
              <a:t> </a:t>
            </a:r>
          </a:p>
        </p:txBody>
      </p:sp>
      <p:sp>
        <p:nvSpPr>
          <p:cNvPr id="6" name="TextBox 5">
            <a:hlinkClick r:id="rId4"/>
            <a:extLst>
              <a:ext uri="{FF2B5EF4-FFF2-40B4-BE49-F238E27FC236}">
                <a16:creationId xmlns:a16="http://schemas.microsoft.com/office/drawing/2014/main" id="{D8279017-22CD-4DF0-A3CB-7FAC538023F5}"/>
              </a:ext>
            </a:extLst>
          </p:cNvPr>
          <p:cNvSpPr txBox="1"/>
          <p:nvPr/>
        </p:nvSpPr>
        <p:spPr>
          <a:xfrm>
            <a:off x="1143000" y="5791200"/>
            <a:ext cx="4267200" cy="369332"/>
          </a:xfrm>
          <a:prstGeom prst="rect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Case Study:  BP</a:t>
            </a:r>
          </a:p>
        </p:txBody>
      </p:sp>
    </p:spTree>
    <p:extLst>
      <p:ext uri="{BB962C8B-B14F-4D97-AF65-F5344CB8AC3E}">
        <p14:creationId xmlns:p14="http://schemas.microsoft.com/office/powerpoint/2010/main" val="13317155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DBMS vs. DSMS #1</a:t>
            </a:r>
          </a:p>
        </p:txBody>
      </p:sp>
      <p:sp>
        <p:nvSpPr>
          <p:cNvPr id="21507" name="AutoShape 5"/>
          <p:cNvSpPr>
            <a:spLocks noChangeArrowheads="1"/>
          </p:cNvSpPr>
          <p:nvPr/>
        </p:nvSpPr>
        <p:spPr bwMode="auto">
          <a:xfrm>
            <a:off x="508000" y="4183063"/>
            <a:ext cx="3376613" cy="1771650"/>
          </a:xfrm>
          <a:prstGeom prst="can">
            <a:avLst>
              <a:gd name="adj" fmla="val 25000"/>
            </a:avLst>
          </a:prstGeom>
          <a:solidFill>
            <a:schemeClr val="fol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endParaRPr lang="nb-NO" altLang="en-US"/>
          </a:p>
        </p:txBody>
      </p:sp>
      <p:graphicFrame>
        <p:nvGraphicFramePr>
          <p:cNvPr id="5126" name="Group 6"/>
          <p:cNvGraphicFramePr>
            <a:graphicFrameLocks noGrp="1"/>
          </p:cNvGraphicFramePr>
          <p:nvPr/>
        </p:nvGraphicFramePr>
        <p:xfrm>
          <a:off x="2184400" y="4878388"/>
          <a:ext cx="1459230" cy="93472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9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6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2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1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b-NO" altLang="en-US" sz="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MS PGothic" pitchFamily="34" charset="-128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6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2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1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b-NO" altLang="en-US" sz="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MS PGothic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6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2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1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b-NO" altLang="en-US" sz="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MS PGothic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6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2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1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b-NO" altLang="en-US" sz="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MS PGothic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6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2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1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b-NO" altLang="en-US" sz="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MS PGothic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6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2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1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b-NO" altLang="en-US" sz="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MS PGothic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6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2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1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b-NO" altLang="en-US" sz="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MS PGothic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6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2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1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b-NO" altLang="en-US" sz="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MS PGothic" pitchFamily="34" charset="-128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6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2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1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b-NO" altLang="en-US" sz="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MS PGothic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6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2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1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b-NO" altLang="en-US" sz="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MS PGothic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6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2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1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b-NO" altLang="en-US" sz="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MS PGothic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6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2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1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b-NO" altLang="en-US" sz="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MS PGothic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6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2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1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b-NO" altLang="en-US" sz="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MS PGothic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6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2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1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b-NO" altLang="en-US" sz="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MS PGothic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6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2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1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b-NO" altLang="en-US" sz="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MS PGothic" pitchFamily="34" charset="-128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6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2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1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b-NO" altLang="en-US" sz="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MS PGothic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6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2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1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b-NO" altLang="en-US" sz="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MS PGothic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6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2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1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b-NO" altLang="en-US" sz="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MS PGothic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6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2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1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b-NO" altLang="en-US" sz="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MS PGothic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6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2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1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b-NO" altLang="en-US" sz="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MS PGothic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6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2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1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b-NO" altLang="en-US" sz="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MS PGothic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6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2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1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b-NO" altLang="en-US" sz="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MS PGothic" pitchFamily="34" charset="-128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6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2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1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b-NO" altLang="en-US" sz="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MS PGothic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6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2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1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b-NO" altLang="en-US" sz="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MS PGothic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6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2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1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b-NO" altLang="en-US" sz="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MS PGothic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6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2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1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b-NO" altLang="en-US" sz="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MS PGothic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6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2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1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b-NO" altLang="en-US" sz="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MS PGothic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6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2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1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b-NO" altLang="en-US" sz="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MS PGothic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6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2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1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b-NO" altLang="en-US" sz="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MS PGothic" pitchFamily="34" charset="-128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6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2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1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b-NO" altLang="en-US" sz="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MS PGothic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6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2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1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b-NO" altLang="en-US" sz="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MS PGothic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6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2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1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b-NO" altLang="en-US" sz="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MS PGothic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6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2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1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b-NO" altLang="en-US" sz="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MS PGothic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6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2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1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b-NO" altLang="en-US" sz="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MS PGothic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6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2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1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b-NO" altLang="en-US" sz="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MS PGothic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6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2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1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b-NO" altLang="en-US" sz="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MS PGothic" pitchFamily="34" charset="-128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6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2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1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b-NO" altLang="en-US" sz="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MS PGothic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6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2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1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b-NO" altLang="en-US" sz="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MS PGothic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6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2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1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b-NO" altLang="en-US" sz="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MS PGothic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6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2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1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b-NO" altLang="en-US" sz="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MS PGothic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6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2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1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b-NO" altLang="en-US" sz="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MS PGothic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6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2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1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b-NO" altLang="en-US" sz="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MS PGothic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6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2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1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b-NO" altLang="en-US" sz="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MS PGothic" pitchFamily="34" charset="-128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6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2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1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b-NO" altLang="en-US" sz="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MS PGothic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6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2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1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b-NO" altLang="en-US" sz="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MS PGothic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6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2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1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b-NO" altLang="en-US" sz="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MS PGothic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6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2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1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b-NO" altLang="en-US" sz="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MS PGothic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6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2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1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b-NO" altLang="en-US" sz="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MS PGothic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6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2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1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b-NO" altLang="en-US" sz="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MS PGothic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6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2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1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b-NO" altLang="en-US" sz="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MS PGothic" pitchFamily="34" charset="-128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6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2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1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b-NO" altLang="en-US" sz="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MS PGothic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6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2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1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b-NO" altLang="en-US" sz="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MS PGothic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6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2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1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b-NO" altLang="en-US" sz="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MS PGothic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6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2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1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b-NO" altLang="en-US" sz="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MS PGothic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6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2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1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b-NO" altLang="en-US" sz="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MS PGothic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6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2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1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b-NO" altLang="en-US" sz="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MS PGothic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5200" name="Group 80"/>
          <p:cNvGraphicFramePr>
            <a:graphicFrameLocks noGrp="1"/>
          </p:cNvGraphicFramePr>
          <p:nvPr/>
        </p:nvGraphicFramePr>
        <p:xfrm>
          <a:off x="2355850" y="4772025"/>
          <a:ext cx="1459230" cy="93472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9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6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2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1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b-NO" altLang="en-US" sz="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MS PGothic" pitchFamily="34" charset="-128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6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2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1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b-NO" altLang="en-US" sz="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MS PGothic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6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2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1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b-NO" altLang="en-US" sz="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MS PGothic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6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2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1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b-NO" altLang="en-US" sz="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MS PGothic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6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2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1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b-NO" altLang="en-US" sz="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MS PGothic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6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2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1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b-NO" altLang="en-US" sz="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MS PGothic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6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2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1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b-NO" altLang="en-US" sz="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MS PGothic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6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2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1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b-NO" altLang="en-US" sz="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MS PGothic" pitchFamily="34" charset="-128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6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2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1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b-NO" altLang="en-US" sz="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MS PGothic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6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2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1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b-NO" altLang="en-US" sz="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MS PGothic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6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2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1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b-NO" altLang="en-US" sz="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MS PGothic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6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2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1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b-NO" altLang="en-US" sz="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MS PGothic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6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2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1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b-NO" altLang="en-US" sz="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MS PGothic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6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2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1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b-NO" altLang="en-US" sz="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MS PGothic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6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2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1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b-NO" altLang="en-US" sz="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MS PGothic" pitchFamily="34" charset="-128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6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2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1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b-NO" altLang="en-US" sz="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MS PGothic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6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2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1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b-NO" altLang="en-US" sz="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MS PGothic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6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2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1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b-NO" altLang="en-US" sz="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MS PGothic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6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2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1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b-NO" altLang="en-US" sz="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MS PGothic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6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2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1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b-NO" altLang="en-US" sz="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MS PGothic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6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2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1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b-NO" altLang="en-US" sz="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MS PGothic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6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2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1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b-NO" altLang="en-US" sz="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MS PGothic" pitchFamily="34" charset="-128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6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2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1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b-NO" altLang="en-US" sz="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MS PGothic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6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2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1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b-NO" altLang="en-US" sz="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MS PGothic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6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2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1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b-NO" altLang="en-US" sz="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MS PGothic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6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2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1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b-NO" altLang="en-US" sz="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MS PGothic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6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2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1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b-NO" altLang="en-US" sz="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MS PGothic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6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2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1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b-NO" altLang="en-US" sz="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MS PGothic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6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2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1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b-NO" altLang="en-US" sz="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MS PGothic" pitchFamily="34" charset="-128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6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2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1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b-NO" altLang="en-US" sz="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MS PGothic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6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2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1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b-NO" altLang="en-US" sz="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MS PGothic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6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2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1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b-NO" altLang="en-US" sz="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MS PGothic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6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2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1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b-NO" altLang="en-US" sz="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MS PGothic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6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2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1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b-NO" altLang="en-US" sz="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MS PGothic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6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2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1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b-NO" altLang="en-US" sz="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MS PGothic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6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2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1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b-NO" altLang="en-US" sz="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MS PGothic" pitchFamily="34" charset="-128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6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2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1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b-NO" altLang="en-US" sz="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MS PGothic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6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2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1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b-NO" altLang="en-US" sz="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MS PGothic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6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2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1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b-NO" altLang="en-US" sz="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MS PGothic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6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2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1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b-NO" altLang="en-US" sz="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MS PGothic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6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2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1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b-NO" altLang="en-US" sz="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MS PGothic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6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2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1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b-NO" altLang="en-US" sz="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MS PGothic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6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2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1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b-NO" altLang="en-US" sz="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MS PGothic" pitchFamily="34" charset="-128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6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2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1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b-NO" altLang="en-US" sz="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MS PGothic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6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2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1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b-NO" altLang="en-US" sz="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MS PGothic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6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2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1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b-NO" altLang="en-US" sz="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MS PGothic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6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2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1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b-NO" altLang="en-US" sz="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MS PGothic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6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2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1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b-NO" altLang="en-US" sz="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MS PGothic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6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2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1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b-NO" altLang="en-US" sz="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MS PGothic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6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2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1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b-NO" altLang="en-US" sz="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MS PGothic" pitchFamily="34" charset="-128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6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2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1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b-NO" altLang="en-US" sz="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MS PGothic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6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2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1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b-NO" altLang="en-US" sz="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MS PGothic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6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2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1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b-NO" altLang="en-US" sz="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MS PGothic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6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2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1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b-NO" altLang="en-US" sz="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MS PGothic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6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2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1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b-NO" altLang="en-US" sz="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MS PGothic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6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2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1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b-NO" altLang="en-US" sz="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MS PGothic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5274" name="Group 154"/>
          <p:cNvGraphicFramePr>
            <a:graphicFrameLocks noGrp="1"/>
          </p:cNvGraphicFramePr>
          <p:nvPr/>
        </p:nvGraphicFramePr>
        <p:xfrm>
          <a:off x="2538413" y="4637088"/>
          <a:ext cx="1459230" cy="93472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9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6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2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1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b-NO" altLang="en-US" sz="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MS PGothic" pitchFamily="34" charset="-128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6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2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1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b-NO" altLang="en-US" sz="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MS PGothic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6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2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1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b-NO" altLang="en-US" sz="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MS PGothic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6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2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1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b-NO" altLang="en-US" sz="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MS PGothic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6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2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1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b-NO" altLang="en-US" sz="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MS PGothic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6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2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1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b-NO" altLang="en-US" sz="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MS PGothic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6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2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1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b-NO" altLang="en-US" sz="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MS PGothic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6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2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1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b-NO" altLang="en-US" sz="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MS PGothic" pitchFamily="34" charset="-128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6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2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1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b-NO" altLang="en-US" sz="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MS PGothic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6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2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1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b-NO" altLang="en-US" sz="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MS PGothic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6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2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1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b-NO" altLang="en-US" sz="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MS PGothic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6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2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1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b-NO" altLang="en-US" sz="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MS PGothic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6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2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1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b-NO" altLang="en-US" sz="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MS PGothic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6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2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1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b-NO" altLang="en-US" sz="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MS PGothic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6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2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1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b-NO" altLang="en-US" sz="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MS PGothic" pitchFamily="34" charset="-128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6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2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1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b-NO" altLang="en-US" sz="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MS PGothic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6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2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1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b-NO" altLang="en-US" sz="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MS PGothic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6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2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1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b-NO" altLang="en-US" sz="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MS PGothic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6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2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1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b-NO" altLang="en-US" sz="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MS PGothic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6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2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1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b-NO" altLang="en-US" sz="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MS PGothic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6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2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1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b-NO" altLang="en-US" sz="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MS PGothic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6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2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1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b-NO" altLang="en-US" sz="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MS PGothic" pitchFamily="34" charset="-128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6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2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1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b-NO" altLang="en-US" sz="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MS PGothic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6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2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1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b-NO" altLang="en-US" sz="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MS PGothic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6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2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1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b-NO" altLang="en-US" sz="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MS PGothic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6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2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1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b-NO" altLang="en-US" sz="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MS PGothic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6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2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1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b-NO" altLang="en-US" sz="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MS PGothic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6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2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1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b-NO" altLang="en-US" sz="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MS PGothic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6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2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1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b-NO" altLang="en-US" sz="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MS PGothic" pitchFamily="34" charset="-128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6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2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1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b-NO" altLang="en-US" sz="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MS PGothic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6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2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1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b-NO" altLang="en-US" sz="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MS PGothic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6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2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1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b-NO" altLang="en-US" sz="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MS PGothic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6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2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1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b-NO" altLang="en-US" sz="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MS PGothic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6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2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1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b-NO" altLang="en-US" sz="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MS PGothic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6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2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1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b-NO" altLang="en-US" sz="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MS PGothic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6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2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1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b-NO" altLang="en-US" sz="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MS PGothic" pitchFamily="34" charset="-128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6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2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1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b-NO" altLang="en-US" sz="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MS PGothic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6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2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1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b-NO" altLang="en-US" sz="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MS PGothic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6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2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1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b-NO" altLang="en-US" sz="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MS PGothic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6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2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1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b-NO" altLang="en-US" sz="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MS PGothic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6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2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1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b-NO" altLang="en-US" sz="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MS PGothic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6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2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1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b-NO" altLang="en-US" sz="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MS PGothic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6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2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1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b-NO" altLang="en-US" sz="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MS PGothic" pitchFamily="34" charset="-128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6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2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1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b-NO" altLang="en-US" sz="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MS PGothic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6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2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1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b-NO" altLang="en-US" sz="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MS PGothic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6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2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1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b-NO" altLang="en-US" sz="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MS PGothic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6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2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1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b-NO" altLang="en-US" sz="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MS PGothic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6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2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1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b-NO" altLang="en-US" sz="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MS PGothic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6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2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1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b-NO" altLang="en-US" sz="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MS PGothic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6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2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1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b-NO" altLang="en-US" sz="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MS PGothic" pitchFamily="34" charset="-128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6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2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1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b-NO" altLang="en-US" sz="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MS PGothic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6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2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1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b-NO" altLang="en-US" sz="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MS PGothic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6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2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1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b-NO" altLang="en-US" sz="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MS PGothic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6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2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1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b-NO" altLang="en-US" sz="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MS PGothic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6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2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1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b-NO" altLang="en-US" sz="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MS PGothic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6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2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1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b-NO" altLang="en-US" sz="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MS PGothic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5348" name="Group 228"/>
          <p:cNvGraphicFramePr>
            <a:graphicFrameLocks noGrp="1"/>
          </p:cNvGraphicFramePr>
          <p:nvPr/>
        </p:nvGraphicFramePr>
        <p:xfrm>
          <a:off x="647700" y="4899025"/>
          <a:ext cx="1459230" cy="93472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9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6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2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1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b-NO" altLang="en-US" sz="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MS PGothic" pitchFamily="34" charset="-128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6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2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1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b-NO" altLang="en-US" sz="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MS PGothic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6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2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1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b-NO" altLang="en-US" sz="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MS PGothic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6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2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1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b-NO" altLang="en-US" sz="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MS PGothic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6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2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1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b-NO" altLang="en-US" sz="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MS PGothic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6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2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1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b-NO" altLang="en-US" sz="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MS PGothic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6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2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1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b-NO" altLang="en-US" sz="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MS PGothic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6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2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1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b-NO" altLang="en-US" sz="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MS PGothic" pitchFamily="34" charset="-128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6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2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1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b-NO" altLang="en-US" sz="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MS PGothic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6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2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1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b-NO" altLang="en-US" sz="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MS PGothic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6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2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1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b-NO" altLang="en-US" sz="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MS PGothic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6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2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1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b-NO" altLang="en-US" sz="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MS PGothic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6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2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1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b-NO" altLang="en-US" sz="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MS PGothic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6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2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1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b-NO" altLang="en-US" sz="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MS PGothic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6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2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1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b-NO" altLang="en-US" sz="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MS PGothic" pitchFamily="34" charset="-128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6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2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1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b-NO" altLang="en-US" sz="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MS PGothic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6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2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1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b-NO" altLang="en-US" sz="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MS PGothic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6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2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1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b-NO" altLang="en-US" sz="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MS PGothic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6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2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1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b-NO" altLang="en-US" sz="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MS PGothic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6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2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1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b-NO" altLang="en-US" sz="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MS PGothic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6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2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1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b-NO" altLang="en-US" sz="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MS PGothic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6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2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1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b-NO" altLang="en-US" sz="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MS PGothic" pitchFamily="34" charset="-128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6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2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1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b-NO" altLang="en-US" sz="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MS PGothic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6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2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1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b-NO" altLang="en-US" sz="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MS PGothic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6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2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1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b-NO" altLang="en-US" sz="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MS PGothic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6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2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1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b-NO" altLang="en-US" sz="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MS PGothic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6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2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1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b-NO" altLang="en-US" sz="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MS PGothic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6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2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1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b-NO" altLang="en-US" sz="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MS PGothic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6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2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1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b-NO" altLang="en-US" sz="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MS PGothic" pitchFamily="34" charset="-128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6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2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1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b-NO" altLang="en-US" sz="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MS PGothic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6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2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1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b-NO" altLang="en-US" sz="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MS PGothic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6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2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1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b-NO" altLang="en-US" sz="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MS PGothic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6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2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1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b-NO" altLang="en-US" sz="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MS PGothic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6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2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1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b-NO" altLang="en-US" sz="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MS PGothic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6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2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1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b-NO" altLang="en-US" sz="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MS PGothic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6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2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1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b-NO" altLang="en-US" sz="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MS PGothic" pitchFamily="34" charset="-128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6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2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1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b-NO" altLang="en-US" sz="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MS PGothic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6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2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1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b-NO" altLang="en-US" sz="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MS PGothic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6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2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1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b-NO" altLang="en-US" sz="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MS PGothic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6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2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1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b-NO" altLang="en-US" sz="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MS PGothic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6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2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1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b-NO" altLang="en-US" sz="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MS PGothic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6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2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1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b-NO" altLang="en-US" sz="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MS PGothic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6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2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1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b-NO" altLang="en-US" sz="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MS PGothic" pitchFamily="34" charset="-128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6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2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1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b-NO" altLang="en-US" sz="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MS PGothic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6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2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1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b-NO" altLang="en-US" sz="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MS PGothic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6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2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1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b-NO" altLang="en-US" sz="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MS PGothic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6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2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1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b-NO" altLang="en-US" sz="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MS PGothic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6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2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1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b-NO" altLang="en-US" sz="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MS PGothic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6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2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1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b-NO" altLang="en-US" sz="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MS PGothic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6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2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1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b-NO" altLang="en-US" sz="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MS PGothic" pitchFamily="34" charset="-128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6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2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1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b-NO" altLang="en-US" sz="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MS PGothic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6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2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1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b-NO" altLang="en-US" sz="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MS PGothic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6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2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1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b-NO" altLang="en-US" sz="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MS PGothic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6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2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1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b-NO" altLang="en-US" sz="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MS PGothic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6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2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1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b-NO" altLang="en-US" sz="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MS PGothic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6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2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1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b-NO" altLang="en-US" sz="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MS PGothic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5422" name="Group 302"/>
          <p:cNvGraphicFramePr>
            <a:graphicFrameLocks noGrp="1"/>
          </p:cNvGraphicFramePr>
          <p:nvPr/>
        </p:nvGraphicFramePr>
        <p:xfrm>
          <a:off x="819150" y="4792663"/>
          <a:ext cx="1459230" cy="93472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9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6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2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1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b-NO" altLang="en-US" sz="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MS PGothic" pitchFamily="34" charset="-128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6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2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1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b-NO" altLang="en-US" sz="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MS PGothic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6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2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1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b-NO" altLang="en-US" sz="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MS PGothic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6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2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1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b-NO" altLang="en-US" sz="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MS PGothic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6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2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1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b-NO" altLang="en-US" sz="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MS PGothic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6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2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1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b-NO" altLang="en-US" sz="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MS PGothic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6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2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1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b-NO" altLang="en-US" sz="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MS PGothic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6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2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1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b-NO" altLang="en-US" sz="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MS PGothic" pitchFamily="34" charset="-128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6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2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1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b-NO" altLang="en-US" sz="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MS PGothic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6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2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1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b-NO" altLang="en-US" sz="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MS PGothic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6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2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1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b-NO" altLang="en-US" sz="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MS PGothic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6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2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1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b-NO" altLang="en-US" sz="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MS PGothic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6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2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1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b-NO" altLang="en-US" sz="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MS PGothic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6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2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1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b-NO" altLang="en-US" sz="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MS PGothic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6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2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1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b-NO" altLang="en-US" sz="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MS PGothic" pitchFamily="34" charset="-128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6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2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1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b-NO" altLang="en-US" sz="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MS PGothic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6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2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1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b-NO" altLang="en-US" sz="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MS PGothic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6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2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1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b-NO" altLang="en-US" sz="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MS PGothic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6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2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1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b-NO" altLang="en-US" sz="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MS PGothic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6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2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1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b-NO" altLang="en-US" sz="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MS PGothic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6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2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1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b-NO" altLang="en-US" sz="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MS PGothic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6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2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1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b-NO" altLang="en-US" sz="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MS PGothic" pitchFamily="34" charset="-128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6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2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1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b-NO" altLang="en-US" sz="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MS PGothic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6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2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1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b-NO" altLang="en-US" sz="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MS PGothic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6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2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1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b-NO" altLang="en-US" sz="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MS PGothic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6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2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1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b-NO" altLang="en-US" sz="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MS PGothic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6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2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1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b-NO" altLang="en-US" sz="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MS PGothic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6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2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1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b-NO" altLang="en-US" sz="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MS PGothic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6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2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1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b-NO" altLang="en-US" sz="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MS PGothic" pitchFamily="34" charset="-128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6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2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1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b-NO" altLang="en-US" sz="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MS PGothic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6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2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1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b-NO" altLang="en-US" sz="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MS PGothic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6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2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1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b-NO" altLang="en-US" sz="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MS PGothic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6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2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1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b-NO" altLang="en-US" sz="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MS PGothic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6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2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1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b-NO" altLang="en-US" sz="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MS PGothic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6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2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1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b-NO" altLang="en-US" sz="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MS PGothic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6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2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1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b-NO" altLang="en-US" sz="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MS PGothic" pitchFamily="34" charset="-128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6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2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1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b-NO" altLang="en-US" sz="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MS PGothic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6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2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1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b-NO" altLang="en-US" sz="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MS PGothic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6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2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1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b-NO" altLang="en-US" sz="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MS PGothic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6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2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1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b-NO" altLang="en-US" sz="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MS PGothic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6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2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1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b-NO" altLang="en-US" sz="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MS PGothic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6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2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1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b-NO" altLang="en-US" sz="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MS PGothic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6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2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1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b-NO" altLang="en-US" sz="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MS PGothic" pitchFamily="34" charset="-128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6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2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1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b-NO" altLang="en-US" sz="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MS PGothic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6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2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1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b-NO" altLang="en-US" sz="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MS PGothic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6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2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1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b-NO" altLang="en-US" sz="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MS PGothic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6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2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1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b-NO" altLang="en-US" sz="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MS PGothic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6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2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1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b-NO" altLang="en-US" sz="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MS PGothic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6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2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1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b-NO" altLang="en-US" sz="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MS PGothic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6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2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1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b-NO" altLang="en-US" sz="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MS PGothic" pitchFamily="34" charset="-128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6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2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1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b-NO" altLang="en-US" sz="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MS PGothic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6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2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1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b-NO" altLang="en-US" sz="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MS PGothic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6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2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1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b-NO" altLang="en-US" sz="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MS PGothic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6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2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1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b-NO" altLang="en-US" sz="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MS PGothic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6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2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1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b-NO" altLang="en-US" sz="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MS PGothic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6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2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1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b-NO" altLang="en-US" sz="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MS PGothic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5496" name="Group 376"/>
          <p:cNvGraphicFramePr>
            <a:graphicFrameLocks noGrp="1"/>
          </p:cNvGraphicFramePr>
          <p:nvPr/>
        </p:nvGraphicFramePr>
        <p:xfrm>
          <a:off x="1001713" y="4657725"/>
          <a:ext cx="1459230" cy="93472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9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6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2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1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b-NO" altLang="en-US" sz="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MS PGothic" pitchFamily="34" charset="-128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6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2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1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b-NO" altLang="en-US" sz="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MS PGothic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6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2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1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b-NO" altLang="en-US" sz="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MS PGothic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6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2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1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b-NO" altLang="en-US" sz="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MS PGothic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6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2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1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b-NO" altLang="en-US" sz="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MS PGothic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6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2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1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b-NO" altLang="en-US" sz="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MS PGothic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6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2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1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b-NO" altLang="en-US" sz="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MS PGothic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6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2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1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b-NO" altLang="en-US" sz="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MS PGothic" pitchFamily="34" charset="-128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6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2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1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b-NO" altLang="en-US" sz="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MS PGothic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6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2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1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b-NO" altLang="en-US" sz="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MS PGothic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6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2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1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b-NO" altLang="en-US" sz="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MS PGothic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6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2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1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b-NO" altLang="en-US" sz="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MS PGothic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6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2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1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b-NO" altLang="en-US" sz="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MS PGothic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6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2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1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b-NO" altLang="en-US" sz="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MS PGothic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6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2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1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b-NO" altLang="en-US" sz="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MS PGothic" pitchFamily="34" charset="-128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6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2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1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b-NO" altLang="en-US" sz="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MS PGothic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6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2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1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b-NO" altLang="en-US" sz="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MS PGothic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6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2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1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b-NO" altLang="en-US" sz="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MS PGothic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6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2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1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b-NO" altLang="en-US" sz="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MS PGothic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6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2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1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b-NO" altLang="en-US" sz="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MS PGothic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6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2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1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b-NO" altLang="en-US" sz="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MS PGothic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6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2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1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b-NO" altLang="en-US" sz="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MS PGothic" pitchFamily="34" charset="-128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6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2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1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b-NO" altLang="en-US" sz="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MS PGothic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6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2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1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b-NO" altLang="en-US" sz="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MS PGothic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6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2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1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b-NO" altLang="en-US" sz="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MS PGothic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6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2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1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b-NO" altLang="en-US" sz="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MS PGothic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6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2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1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b-NO" altLang="en-US" sz="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MS PGothic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6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2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1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b-NO" altLang="en-US" sz="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MS PGothic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6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2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1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b-NO" altLang="en-US" sz="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MS PGothic" pitchFamily="34" charset="-128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6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2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1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b-NO" altLang="en-US" sz="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MS PGothic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6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2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1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b-NO" altLang="en-US" sz="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MS PGothic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6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2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1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b-NO" altLang="en-US" sz="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MS PGothic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6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2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1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b-NO" altLang="en-US" sz="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MS PGothic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6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2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1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b-NO" altLang="en-US" sz="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MS PGothic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6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2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1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b-NO" altLang="en-US" sz="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MS PGothic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6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2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1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b-NO" altLang="en-US" sz="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MS PGothic" pitchFamily="34" charset="-128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6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2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1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b-NO" altLang="en-US" sz="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MS PGothic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6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2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1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b-NO" altLang="en-US" sz="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MS PGothic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6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2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1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b-NO" altLang="en-US" sz="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MS PGothic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6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2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1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b-NO" altLang="en-US" sz="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MS PGothic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6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2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1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b-NO" altLang="en-US" sz="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MS PGothic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6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2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1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b-NO" altLang="en-US" sz="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MS PGothic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6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2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1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b-NO" altLang="en-US" sz="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MS PGothic" pitchFamily="34" charset="-128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6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2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1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b-NO" altLang="en-US" sz="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MS PGothic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6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2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1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b-NO" altLang="en-US" sz="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MS PGothic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6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2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1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b-NO" altLang="en-US" sz="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MS PGothic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6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2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1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b-NO" altLang="en-US" sz="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MS PGothic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6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2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1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b-NO" altLang="en-US" sz="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MS PGothic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6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2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1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b-NO" altLang="en-US" sz="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MS PGothic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6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2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1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b-NO" altLang="en-US" sz="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MS PGothic" pitchFamily="34" charset="-128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6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2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1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b-NO" altLang="en-US" sz="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MS PGothic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6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2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1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b-NO" altLang="en-US" sz="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MS PGothic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6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2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1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b-NO" altLang="en-US" sz="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MS PGothic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6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2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1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b-NO" altLang="en-US" sz="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MS PGothic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6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2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1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b-NO" altLang="en-US" sz="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MS PGothic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6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2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1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b-NO" altLang="en-US" sz="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MS PGothic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1952" name="Rectangle 450"/>
          <p:cNvSpPr>
            <a:spLocks noChangeArrowheads="1"/>
          </p:cNvSpPr>
          <p:nvPr/>
        </p:nvSpPr>
        <p:spPr bwMode="auto">
          <a:xfrm>
            <a:off x="757238" y="2914650"/>
            <a:ext cx="2963862" cy="596900"/>
          </a:xfrm>
          <a:prstGeom prst="rect">
            <a:avLst/>
          </a:prstGeom>
          <a:solidFill>
            <a:srgbClr val="66FF3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algn="ctr" eaLnBrk="1" hangingPunct="1"/>
            <a:r>
              <a:rPr lang="en-US" altLang="en-US" sz="1800"/>
              <a:t>Query Processing</a:t>
            </a:r>
          </a:p>
        </p:txBody>
      </p:sp>
      <p:sp>
        <p:nvSpPr>
          <p:cNvPr id="21953" name="AutoShape 451"/>
          <p:cNvSpPr>
            <a:spLocks noChangeArrowheads="1"/>
          </p:cNvSpPr>
          <p:nvPr/>
        </p:nvSpPr>
        <p:spPr bwMode="auto">
          <a:xfrm>
            <a:off x="1970088" y="3897313"/>
            <a:ext cx="482600" cy="568325"/>
          </a:xfrm>
          <a:prstGeom prst="upDownArrow">
            <a:avLst>
              <a:gd name="adj1" fmla="val 50000"/>
              <a:gd name="adj2" fmla="val 23553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anchor="ctr"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endParaRPr lang="nb-NO" altLang="en-US"/>
          </a:p>
        </p:txBody>
      </p:sp>
      <p:grpSp>
        <p:nvGrpSpPr>
          <p:cNvPr id="21954" name="Group 452"/>
          <p:cNvGrpSpPr>
            <a:grpSpLocks/>
          </p:cNvGrpSpPr>
          <p:nvPr/>
        </p:nvGrpSpPr>
        <p:grpSpPr bwMode="auto">
          <a:xfrm>
            <a:off x="4873625" y="2041525"/>
            <a:ext cx="4049713" cy="2230438"/>
            <a:chOff x="3056" y="1965"/>
            <a:chExt cx="2551" cy="1405"/>
          </a:xfrm>
        </p:grpSpPr>
        <p:grpSp>
          <p:nvGrpSpPr>
            <p:cNvPr id="21966" name="Group 453"/>
            <p:cNvGrpSpPr>
              <a:grpSpLocks/>
            </p:cNvGrpSpPr>
            <p:nvPr/>
          </p:nvGrpSpPr>
          <p:grpSpPr bwMode="auto">
            <a:xfrm>
              <a:off x="3192" y="1965"/>
              <a:ext cx="2194" cy="545"/>
              <a:chOff x="239" y="1595"/>
              <a:chExt cx="2194" cy="545"/>
            </a:xfrm>
          </p:grpSpPr>
          <p:sp>
            <p:nvSpPr>
              <p:cNvPr id="21971" name="Text Box 454"/>
              <p:cNvSpPr txBox="1">
                <a:spLocks noChangeArrowheads="1"/>
              </p:cNvSpPr>
              <p:nvPr/>
            </p:nvSpPr>
            <p:spPr bwMode="auto">
              <a:xfrm>
                <a:off x="239" y="1607"/>
                <a:ext cx="1629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9pPr>
              </a:lstStyle>
              <a:p>
                <a:pPr eaLnBrk="1" hangingPunct="1"/>
                <a:r>
                  <a:rPr lang="en-US" altLang="en-US" sz="1800"/>
                  <a:t>Continuous Query (CQ)</a:t>
                </a:r>
              </a:p>
            </p:txBody>
          </p:sp>
          <p:sp>
            <p:nvSpPr>
              <p:cNvPr id="21972" name="Line 455"/>
              <p:cNvSpPr>
                <a:spLocks noChangeShapeType="1"/>
              </p:cNvSpPr>
              <p:nvPr/>
            </p:nvSpPr>
            <p:spPr bwMode="auto">
              <a:xfrm>
                <a:off x="776" y="1819"/>
                <a:ext cx="630" cy="32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73" name="Text Box 456"/>
              <p:cNvSpPr txBox="1">
                <a:spLocks noChangeArrowheads="1"/>
              </p:cNvSpPr>
              <p:nvPr/>
            </p:nvSpPr>
            <p:spPr bwMode="auto">
              <a:xfrm>
                <a:off x="1869" y="1595"/>
                <a:ext cx="564" cy="3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9pPr>
              </a:lstStyle>
              <a:p>
                <a:pPr eaLnBrk="1" hangingPunct="1"/>
                <a:r>
                  <a:rPr lang="en-US" altLang="en-US" sz="1800"/>
                  <a:t>Result </a:t>
                </a:r>
              </a:p>
              <a:p>
                <a:pPr eaLnBrk="1" hangingPunct="1"/>
                <a:endParaRPr lang="en-US" altLang="en-US" sz="1400"/>
              </a:p>
            </p:txBody>
          </p:sp>
          <p:sp>
            <p:nvSpPr>
              <p:cNvPr id="21974" name="Line 457"/>
              <p:cNvSpPr>
                <a:spLocks noChangeShapeType="1"/>
              </p:cNvSpPr>
              <p:nvPr/>
            </p:nvSpPr>
            <p:spPr bwMode="auto">
              <a:xfrm flipH="1">
                <a:off x="1449" y="1806"/>
                <a:ext cx="630" cy="32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triangle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1967" name="Rectangle 458"/>
            <p:cNvSpPr>
              <a:spLocks noChangeArrowheads="1"/>
            </p:cNvSpPr>
            <p:nvPr/>
          </p:nvSpPr>
          <p:spPr bwMode="auto">
            <a:xfrm>
              <a:off x="3395" y="2509"/>
              <a:ext cx="1867" cy="376"/>
            </a:xfrm>
            <a:prstGeom prst="rect">
              <a:avLst/>
            </a:prstGeom>
            <a:solidFill>
              <a:srgbClr val="66FF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9pPr>
            </a:lstStyle>
            <a:p>
              <a:pPr algn="ctr" eaLnBrk="1" hangingPunct="1"/>
              <a:r>
                <a:rPr lang="en-US" altLang="en-US" sz="1800"/>
                <a:t>Query Processing</a:t>
              </a:r>
            </a:p>
          </p:txBody>
        </p:sp>
        <p:sp>
          <p:nvSpPr>
            <p:cNvPr id="21968" name="Rectangle 459"/>
            <p:cNvSpPr>
              <a:spLocks noChangeArrowheads="1"/>
            </p:cNvSpPr>
            <p:nvPr/>
          </p:nvSpPr>
          <p:spPr bwMode="auto">
            <a:xfrm>
              <a:off x="3394" y="2890"/>
              <a:ext cx="1867" cy="48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9pPr>
            </a:lstStyle>
            <a:p>
              <a:pPr algn="ctr" eaLnBrk="1" hangingPunct="1"/>
              <a:r>
                <a:rPr lang="en-US" altLang="en-US" sz="1800"/>
                <a:t>Main Memory</a:t>
              </a:r>
            </a:p>
          </p:txBody>
        </p:sp>
        <p:sp>
          <p:nvSpPr>
            <p:cNvPr id="21969" name="AutoShape 460"/>
            <p:cNvSpPr>
              <a:spLocks noChangeArrowheads="1"/>
            </p:cNvSpPr>
            <p:nvPr/>
          </p:nvSpPr>
          <p:spPr bwMode="auto">
            <a:xfrm>
              <a:off x="3056" y="2971"/>
              <a:ext cx="752" cy="340"/>
            </a:xfrm>
            <a:prstGeom prst="rightArrow">
              <a:avLst>
                <a:gd name="adj1" fmla="val 50000"/>
                <a:gd name="adj2" fmla="val 55294"/>
              </a:avLst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9pPr>
            </a:lstStyle>
            <a:p>
              <a:pPr algn="ctr" eaLnBrk="1" hangingPunct="1"/>
              <a:r>
                <a:rPr lang="en-US" altLang="en-US" sz="1200"/>
                <a:t>Data Stream(s)</a:t>
              </a:r>
            </a:p>
          </p:txBody>
        </p:sp>
        <p:sp>
          <p:nvSpPr>
            <p:cNvPr id="21970" name="AutoShape 461"/>
            <p:cNvSpPr>
              <a:spLocks noChangeArrowheads="1"/>
            </p:cNvSpPr>
            <p:nvPr/>
          </p:nvSpPr>
          <p:spPr bwMode="auto">
            <a:xfrm>
              <a:off x="4855" y="2976"/>
              <a:ext cx="752" cy="340"/>
            </a:xfrm>
            <a:prstGeom prst="rightArrow">
              <a:avLst>
                <a:gd name="adj1" fmla="val 50000"/>
                <a:gd name="adj2" fmla="val 55294"/>
              </a:avLst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9pPr>
            </a:lstStyle>
            <a:p>
              <a:pPr algn="ctr" eaLnBrk="1" hangingPunct="1"/>
              <a:r>
                <a:rPr lang="en-US" altLang="en-US" sz="1200"/>
                <a:t>Data Stream(s)</a:t>
              </a:r>
            </a:p>
          </p:txBody>
        </p:sp>
      </p:grpSp>
      <p:sp>
        <p:nvSpPr>
          <p:cNvPr id="21955" name="Text Box 462"/>
          <p:cNvSpPr txBox="1">
            <a:spLocks noChangeArrowheads="1"/>
          </p:cNvSpPr>
          <p:nvPr/>
        </p:nvSpPr>
        <p:spPr bwMode="auto">
          <a:xfrm>
            <a:off x="1328738" y="4235450"/>
            <a:ext cx="6286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altLang="en-US" sz="1800"/>
              <a:t>Disk</a:t>
            </a:r>
          </a:p>
        </p:txBody>
      </p:sp>
      <p:sp>
        <p:nvSpPr>
          <p:cNvPr id="21956" name="Rectangle 463"/>
          <p:cNvSpPr>
            <a:spLocks noChangeArrowheads="1"/>
          </p:cNvSpPr>
          <p:nvPr/>
        </p:nvSpPr>
        <p:spPr bwMode="auto">
          <a:xfrm>
            <a:off x="762000" y="3505200"/>
            <a:ext cx="2963863" cy="38735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algn="ctr" eaLnBrk="1" hangingPunct="1"/>
            <a:r>
              <a:rPr lang="en-US" altLang="en-US" sz="1800"/>
              <a:t>Main Memory</a:t>
            </a:r>
          </a:p>
        </p:txBody>
      </p:sp>
      <p:grpSp>
        <p:nvGrpSpPr>
          <p:cNvPr id="21957" name="Group 468"/>
          <p:cNvGrpSpPr>
            <a:grpSpLocks/>
          </p:cNvGrpSpPr>
          <p:nvPr/>
        </p:nvGrpSpPr>
        <p:grpSpPr bwMode="auto">
          <a:xfrm>
            <a:off x="373063" y="2047875"/>
            <a:ext cx="3419475" cy="865188"/>
            <a:chOff x="239" y="1595"/>
            <a:chExt cx="2154" cy="545"/>
          </a:xfrm>
        </p:grpSpPr>
        <p:sp>
          <p:nvSpPr>
            <p:cNvPr id="21962" name="Text Box 469"/>
            <p:cNvSpPr txBox="1">
              <a:spLocks noChangeArrowheads="1"/>
            </p:cNvSpPr>
            <p:nvPr/>
          </p:nvSpPr>
          <p:spPr bwMode="auto">
            <a:xfrm>
              <a:off x="239" y="1607"/>
              <a:ext cx="83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9pPr>
            </a:lstStyle>
            <a:p>
              <a:pPr eaLnBrk="1" hangingPunct="1"/>
              <a:r>
                <a:rPr lang="en-US" altLang="en-US" sz="1800"/>
                <a:t>SQL Query</a:t>
              </a:r>
            </a:p>
          </p:txBody>
        </p:sp>
        <p:sp>
          <p:nvSpPr>
            <p:cNvPr id="21963" name="Line 470"/>
            <p:cNvSpPr>
              <a:spLocks noChangeShapeType="1"/>
            </p:cNvSpPr>
            <p:nvPr/>
          </p:nvSpPr>
          <p:spPr bwMode="auto">
            <a:xfrm>
              <a:off x="776" y="1819"/>
              <a:ext cx="630" cy="32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964" name="Text Box 471"/>
            <p:cNvSpPr txBox="1">
              <a:spLocks noChangeArrowheads="1"/>
            </p:cNvSpPr>
            <p:nvPr/>
          </p:nvSpPr>
          <p:spPr bwMode="auto">
            <a:xfrm>
              <a:off x="1869" y="1595"/>
              <a:ext cx="52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9pPr>
            </a:lstStyle>
            <a:p>
              <a:pPr eaLnBrk="1" hangingPunct="1"/>
              <a:r>
                <a:rPr lang="en-US" altLang="en-US" sz="1800"/>
                <a:t>Result</a:t>
              </a:r>
            </a:p>
          </p:txBody>
        </p:sp>
        <p:sp>
          <p:nvSpPr>
            <p:cNvPr id="21965" name="Line 472"/>
            <p:cNvSpPr>
              <a:spLocks noChangeShapeType="1"/>
            </p:cNvSpPr>
            <p:nvPr/>
          </p:nvSpPr>
          <p:spPr bwMode="auto">
            <a:xfrm flipH="1">
              <a:off x="1449" y="1806"/>
              <a:ext cx="630" cy="32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1958" name="Line 473"/>
          <p:cNvSpPr>
            <a:spLocks noChangeShapeType="1"/>
          </p:cNvSpPr>
          <p:nvPr/>
        </p:nvSpPr>
        <p:spPr bwMode="auto">
          <a:xfrm>
            <a:off x="4495800" y="1676400"/>
            <a:ext cx="0" cy="4343400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959" name="Slide Number Placeholder 47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fld id="{BE60BEF4-DDBB-4ADC-BB93-5C71AE04ADB9}" type="slidenum">
              <a:rPr lang="en-US" altLang="en-US" sz="1000"/>
              <a:pPr/>
              <a:t>30</a:t>
            </a:fld>
            <a:endParaRPr lang="en-US" altLang="en-US" sz="1000"/>
          </a:p>
        </p:txBody>
      </p:sp>
      <p:sp>
        <p:nvSpPr>
          <p:cNvPr id="21960" name="Footer Placeholder 475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r>
              <a:rPr lang="en-US" altLang="en-US" sz="1000"/>
              <a:t>INF5100 - H2008</a:t>
            </a:r>
          </a:p>
        </p:txBody>
      </p:sp>
      <p:sp>
        <p:nvSpPr>
          <p:cNvPr id="21961" name="Date Placeholder 31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r>
              <a:rPr lang="nb-NO" altLang="en-US" sz="1000"/>
              <a:t>24. sept 2008</a:t>
            </a:r>
            <a:endParaRPr lang="en-US" altLang="en-US" sz="1000"/>
          </a:p>
        </p:txBody>
      </p:sp>
    </p:spTree>
    <p:extLst>
      <p:ext uri="{BB962C8B-B14F-4D97-AF65-F5344CB8AC3E}">
        <p14:creationId xmlns:p14="http://schemas.microsoft.com/office/powerpoint/2010/main" val="34059074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DBMS vs. DSMS #2</a:t>
            </a:r>
          </a:p>
        </p:txBody>
      </p:sp>
      <p:sp>
        <p:nvSpPr>
          <p:cNvPr id="23555" name="Rectangle 4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  <a:noFill/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>
                <a:solidFill>
                  <a:srgbClr val="CC3300"/>
                </a:solidFill>
              </a:rPr>
              <a:t>Traditional DBMS</a:t>
            </a:r>
            <a:r>
              <a:rPr lang="en-US" altLang="en-US"/>
              <a:t>: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200">
                <a:solidFill>
                  <a:srgbClr val="CC3300"/>
                </a:solidFill>
              </a:rPr>
              <a:t>stored</a:t>
            </a:r>
            <a:r>
              <a:rPr lang="en-US" altLang="en-US" sz="2200"/>
              <a:t> sets of relatively </a:t>
            </a:r>
            <a:r>
              <a:rPr lang="en-US" altLang="en-US" sz="2200">
                <a:solidFill>
                  <a:srgbClr val="CC3300"/>
                </a:solidFill>
              </a:rPr>
              <a:t>static records</a:t>
            </a:r>
            <a:r>
              <a:rPr lang="en-US" altLang="en-US" sz="2200"/>
              <a:t> with </a:t>
            </a:r>
            <a:r>
              <a:rPr lang="en-US" altLang="en-US" sz="2200">
                <a:solidFill>
                  <a:srgbClr val="CC3300"/>
                </a:solidFill>
              </a:rPr>
              <a:t>no pre-defined notion of time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200"/>
              <a:t>good for applications that require </a:t>
            </a:r>
            <a:r>
              <a:rPr lang="en-US" altLang="en-US" sz="2200">
                <a:solidFill>
                  <a:srgbClr val="CC3300"/>
                </a:solidFill>
              </a:rPr>
              <a:t>persistent data storage</a:t>
            </a:r>
            <a:r>
              <a:rPr lang="en-US" altLang="en-US" sz="2200"/>
              <a:t> and </a:t>
            </a:r>
            <a:r>
              <a:rPr lang="en-US" altLang="en-US" sz="2200">
                <a:solidFill>
                  <a:srgbClr val="CC3300"/>
                </a:solidFill>
              </a:rPr>
              <a:t>complex querying</a:t>
            </a:r>
          </a:p>
        </p:txBody>
      </p:sp>
      <p:sp>
        <p:nvSpPr>
          <p:cNvPr id="23556" name="Rectangle 5"/>
          <p:cNvSpPr>
            <a:spLocks noChangeArrowheads="1"/>
          </p:cNvSpPr>
          <p:nvPr/>
        </p:nvSpPr>
        <p:spPr bwMode="auto">
          <a:xfrm>
            <a:off x="4648200" y="1600200"/>
            <a:ext cx="4244975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en-US" sz="3200">
                <a:solidFill>
                  <a:srgbClr val="CC3300"/>
                </a:solidFill>
              </a:rPr>
              <a:t>DSMS</a:t>
            </a:r>
            <a:r>
              <a:rPr lang="en-US" altLang="en-US" sz="3200"/>
              <a:t>:</a:t>
            </a:r>
          </a:p>
          <a:p>
            <a:pPr lvl="1">
              <a:lnSpc>
                <a:spcPct val="90000"/>
              </a:lnSpc>
            </a:pPr>
            <a:r>
              <a:rPr lang="en-US" altLang="en-US"/>
              <a:t>support </a:t>
            </a:r>
            <a:r>
              <a:rPr lang="en-US" altLang="en-US">
                <a:solidFill>
                  <a:srgbClr val="CC3300"/>
                </a:solidFill>
              </a:rPr>
              <a:t>on-line analysis</a:t>
            </a:r>
            <a:r>
              <a:rPr lang="en-US" altLang="en-US"/>
              <a:t> of rapidly changing data streams</a:t>
            </a:r>
          </a:p>
          <a:p>
            <a:pPr lvl="1">
              <a:lnSpc>
                <a:spcPct val="90000"/>
              </a:lnSpc>
            </a:pPr>
            <a:r>
              <a:rPr lang="en-US" altLang="en-US" i="1">
                <a:solidFill>
                  <a:srgbClr val="CC3300"/>
                </a:solidFill>
              </a:rPr>
              <a:t>data stream</a:t>
            </a:r>
            <a:r>
              <a:rPr lang="en-US" altLang="en-US"/>
              <a:t>: real-time, continuous, ordered (implicitly by arrival time or explicitly by timestamp) sequence of items, too large to store entirely, not ending</a:t>
            </a:r>
          </a:p>
          <a:p>
            <a:pPr lvl="1">
              <a:lnSpc>
                <a:spcPct val="90000"/>
              </a:lnSpc>
            </a:pPr>
            <a:r>
              <a:rPr lang="en-US" altLang="en-US">
                <a:solidFill>
                  <a:srgbClr val="CC3300"/>
                </a:solidFill>
              </a:rPr>
              <a:t>continuous queries</a:t>
            </a:r>
          </a:p>
        </p:txBody>
      </p:sp>
      <p:sp>
        <p:nvSpPr>
          <p:cNvPr id="23557" name="Slide Number Placeholder 7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fld id="{6E88AE42-89B5-49E4-9FC9-8F6638D2007F}" type="slidenum">
              <a:rPr lang="en-US" altLang="en-US" sz="1000"/>
              <a:pPr/>
              <a:t>31</a:t>
            </a:fld>
            <a:endParaRPr lang="en-US" altLang="en-US" sz="1000"/>
          </a:p>
        </p:txBody>
      </p:sp>
      <p:sp>
        <p:nvSpPr>
          <p:cNvPr id="23558" name="Footer Placeholder 8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r>
              <a:rPr lang="en-US" altLang="en-US" sz="1000"/>
              <a:t>INF5100 - H2008</a:t>
            </a:r>
          </a:p>
        </p:txBody>
      </p:sp>
      <p:sp>
        <p:nvSpPr>
          <p:cNvPr id="23559" name="Date Placeholder 6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r>
              <a:rPr lang="nb-NO" altLang="en-US" sz="1000"/>
              <a:t>24. sept 2008</a:t>
            </a:r>
            <a:endParaRPr lang="en-US" altLang="en-US" sz="1000"/>
          </a:p>
        </p:txBody>
      </p:sp>
    </p:spTree>
    <p:extLst>
      <p:ext uri="{BB962C8B-B14F-4D97-AF65-F5344CB8AC3E}">
        <p14:creationId xmlns:p14="http://schemas.microsoft.com/office/powerpoint/2010/main" val="16816811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DBMS vs. DSMS #3</a:t>
            </a:r>
          </a:p>
        </p:txBody>
      </p:sp>
      <p:sp>
        <p:nvSpPr>
          <p:cNvPr id="25603" name="Rectangle 4"/>
          <p:cNvSpPr>
            <a:spLocks noGrp="1" noChangeArrowheads="1"/>
          </p:cNvSpPr>
          <p:nvPr>
            <p:ph type="body" sz="half" idx="1"/>
          </p:nvPr>
        </p:nvSpPr>
        <p:spPr>
          <a:xfrm>
            <a:off x="1066800" y="1524000"/>
            <a:ext cx="3346450" cy="4392613"/>
          </a:xfrm>
          <a:noFill/>
        </p:spPr>
        <p:txBody>
          <a:bodyPr/>
          <a:lstStyle/>
          <a:p>
            <a:pPr eaLnBrk="1" hangingPunct="1">
              <a:lnSpc>
                <a:spcPct val="120000"/>
              </a:lnSpc>
              <a:buFont typeface="Wingdings" pitchFamily="2" charset="2"/>
              <a:buNone/>
            </a:pPr>
            <a:r>
              <a:rPr lang="en-US" altLang="en-US" sz="1900" b="1" dirty="0">
                <a:solidFill>
                  <a:srgbClr val="CC3300"/>
                </a:solidFill>
              </a:rPr>
              <a:t>DBMS</a:t>
            </a:r>
          </a:p>
          <a:p>
            <a:pPr eaLnBrk="1" hangingPunct="1">
              <a:lnSpc>
                <a:spcPct val="120000"/>
              </a:lnSpc>
            </a:pPr>
            <a:r>
              <a:rPr lang="en-US" altLang="en-US" sz="1400" dirty="0"/>
              <a:t>Persistent relations </a:t>
            </a:r>
            <a:br>
              <a:rPr lang="en-US" altLang="en-US" sz="1400" dirty="0"/>
            </a:br>
            <a:r>
              <a:rPr lang="en-US" altLang="en-US" sz="1200" dirty="0"/>
              <a:t>(relatively static, stored)</a:t>
            </a:r>
          </a:p>
          <a:p>
            <a:pPr eaLnBrk="1" hangingPunct="1">
              <a:lnSpc>
                <a:spcPct val="120000"/>
              </a:lnSpc>
            </a:pPr>
            <a:r>
              <a:rPr lang="en-US" altLang="en-US" sz="1400" dirty="0"/>
              <a:t>One-time queries</a:t>
            </a:r>
          </a:p>
          <a:p>
            <a:pPr eaLnBrk="1" hangingPunct="1">
              <a:lnSpc>
                <a:spcPct val="120000"/>
              </a:lnSpc>
            </a:pPr>
            <a:r>
              <a:rPr lang="en-US" altLang="en-US" sz="1400" dirty="0"/>
              <a:t>Random access</a:t>
            </a:r>
          </a:p>
          <a:p>
            <a:pPr eaLnBrk="1" hangingPunct="1">
              <a:lnSpc>
                <a:spcPct val="120000"/>
              </a:lnSpc>
            </a:pPr>
            <a:r>
              <a:rPr lang="en-US" altLang="en-US" sz="1400" dirty="0"/>
              <a:t>“Unbounded” disk store</a:t>
            </a:r>
          </a:p>
          <a:p>
            <a:pPr eaLnBrk="1" hangingPunct="1">
              <a:lnSpc>
                <a:spcPct val="120000"/>
              </a:lnSpc>
            </a:pPr>
            <a:r>
              <a:rPr lang="en-US" altLang="en-US" sz="1400" dirty="0"/>
              <a:t>Only current state matters</a:t>
            </a:r>
          </a:p>
          <a:p>
            <a:pPr eaLnBrk="1" hangingPunct="1">
              <a:lnSpc>
                <a:spcPct val="120000"/>
              </a:lnSpc>
            </a:pPr>
            <a:r>
              <a:rPr lang="en-US" altLang="en-US" sz="1400" dirty="0"/>
              <a:t>No real-time services</a:t>
            </a:r>
          </a:p>
          <a:p>
            <a:pPr eaLnBrk="1" hangingPunct="1">
              <a:lnSpc>
                <a:spcPct val="120000"/>
              </a:lnSpc>
            </a:pPr>
            <a:r>
              <a:rPr lang="en-US" altLang="en-US" sz="1400" dirty="0">
                <a:solidFill>
                  <a:srgbClr val="FF0000"/>
                </a:solidFill>
              </a:rPr>
              <a:t>Relatively low update rate (no longer true)</a:t>
            </a:r>
          </a:p>
          <a:p>
            <a:pPr eaLnBrk="1" hangingPunct="1">
              <a:lnSpc>
                <a:spcPct val="120000"/>
              </a:lnSpc>
            </a:pPr>
            <a:r>
              <a:rPr lang="en-US" altLang="en-US" sz="1400" dirty="0"/>
              <a:t>Data at any granularity</a:t>
            </a:r>
          </a:p>
          <a:p>
            <a:pPr eaLnBrk="1" hangingPunct="1">
              <a:lnSpc>
                <a:spcPct val="120000"/>
              </a:lnSpc>
            </a:pPr>
            <a:r>
              <a:rPr lang="en-US" altLang="en-US" sz="1400" dirty="0"/>
              <a:t>Assume precise data</a:t>
            </a:r>
          </a:p>
          <a:p>
            <a:pPr eaLnBrk="1" hangingPunct="1">
              <a:lnSpc>
                <a:spcPct val="120000"/>
              </a:lnSpc>
            </a:pPr>
            <a:r>
              <a:rPr lang="en-US" altLang="en-US" sz="1400" dirty="0"/>
              <a:t>Access plan determined by query processor, physical DB design</a:t>
            </a:r>
          </a:p>
        </p:txBody>
      </p:sp>
      <p:sp>
        <p:nvSpPr>
          <p:cNvPr id="25604" name="Rectangle 5"/>
          <p:cNvSpPr>
            <a:spLocks noChangeArrowheads="1"/>
          </p:cNvSpPr>
          <p:nvPr/>
        </p:nvSpPr>
        <p:spPr bwMode="auto">
          <a:xfrm>
            <a:off x="5110163" y="1524000"/>
            <a:ext cx="4033837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>
              <a:lnSpc>
                <a:spcPct val="120000"/>
              </a:lnSpc>
            </a:pPr>
            <a:r>
              <a:rPr lang="nb-NO" altLang="en-US" sz="1900" b="1" dirty="0">
                <a:solidFill>
                  <a:srgbClr val="CC3300"/>
                </a:solidFill>
              </a:rPr>
              <a:t>DSMS</a:t>
            </a:r>
            <a:endParaRPr lang="en-US" altLang="en-US" sz="1900" b="1" dirty="0">
              <a:solidFill>
                <a:srgbClr val="CC3300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en-US" sz="1500" dirty="0"/>
              <a:t>Transient streams </a:t>
            </a:r>
            <a:br>
              <a:rPr lang="en-US" altLang="en-US" sz="1500" dirty="0"/>
            </a:br>
            <a:r>
              <a:rPr lang="en-US" altLang="en-US" sz="1300" dirty="0"/>
              <a:t>(on-line analysis)</a:t>
            </a:r>
          </a:p>
          <a:p>
            <a:pPr>
              <a:lnSpc>
                <a:spcPct val="120000"/>
              </a:lnSpc>
            </a:pPr>
            <a:r>
              <a:rPr lang="en-US" altLang="en-US" sz="1500" dirty="0">
                <a:solidFill>
                  <a:srgbClr val="CC3300"/>
                </a:solidFill>
              </a:rPr>
              <a:t>Continuous queries (CQs)</a:t>
            </a:r>
          </a:p>
          <a:p>
            <a:pPr>
              <a:lnSpc>
                <a:spcPct val="120000"/>
              </a:lnSpc>
            </a:pPr>
            <a:r>
              <a:rPr lang="en-US" altLang="en-US" sz="1500" dirty="0"/>
              <a:t>Sequential access</a:t>
            </a:r>
          </a:p>
          <a:p>
            <a:pPr>
              <a:lnSpc>
                <a:spcPct val="120000"/>
              </a:lnSpc>
            </a:pPr>
            <a:r>
              <a:rPr lang="en-US" altLang="en-US" sz="1500" dirty="0">
                <a:solidFill>
                  <a:srgbClr val="CC3300"/>
                </a:solidFill>
              </a:rPr>
              <a:t>Bounded main memory</a:t>
            </a:r>
          </a:p>
          <a:p>
            <a:pPr>
              <a:lnSpc>
                <a:spcPct val="120000"/>
              </a:lnSpc>
            </a:pPr>
            <a:r>
              <a:rPr lang="en-US" altLang="en-US" sz="1500" dirty="0"/>
              <a:t>Historical data is important</a:t>
            </a:r>
          </a:p>
          <a:p>
            <a:pPr>
              <a:lnSpc>
                <a:spcPct val="120000"/>
              </a:lnSpc>
            </a:pPr>
            <a:r>
              <a:rPr lang="en-US" altLang="en-US" sz="1500" dirty="0">
                <a:solidFill>
                  <a:srgbClr val="CC3300"/>
                </a:solidFill>
              </a:rPr>
              <a:t>Real-time requirements</a:t>
            </a:r>
          </a:p>
          <a:p>
            <a:pPr>
              <a:lnSpc>
                <a:spcPct val="120000"/>
              </a:lnSpc>
            </a:pPr>
            <a:r>
              <a:rPr lang="en-US" altLang="en-US" sz="1500" dirty="0"/>
              <a:t>Possibly multi-GB arrival rate</a:t>
            </a:r>
          </a:p>
          <a:p>
            <a:pPr>
              <a:lnSpc>
                <a:spcPct val="120000"/>
              </a:lnSpc>
            </a:pPr>
            <a:r>
              <a:rPr lang="en-US" altLang="en-US" sz="1500" dirty="0"/>
              <a:t>Data at fine granularity</a:t>
            </a:r>
          </a:p>
          <a:p>
            <a:pPr>
              <a:lnSpc>
                <a:spcPct val="120000"/>
              </a:lnSpc>
            </a:pPr>
            <a:r>
              <a:rPr lang="en-US" altLang="en-US" sz="1500" dirty="0"/>
              <a:t>Data stale/imprecise</a:t>
            </a:r>
          </a:p>
          <a:p>
            <a:pPr>
              <a:lnSpc>
                <a:spcPct val="120000"/>
              </a:lnSpc>
            </a:pPr>
            <a:r>
              <a:rPr lang="en-US" altLang="en-US" sz="1500" dirty="0"/>
              <a:t>Unpredictable/variable data arrival and characteristics</a:t>
            </a:r>
          </a:p>
          <a:p>
            <a:pPr>
              <a:lnSpc>
                <a:spcPct val="120000"/>
              </a:lnSpc>
            </a:pPr>
            <a:r>
              <a:rPr lang="en-US" altLang="en-US" sz="1500" dirty="0"/>
              <a:t>Often fed by “collector” systems</a:t>
            </a:r>
          </a:p>
        </p:txBody>
      </p:sp>
      <p:sp>
        <p:nvSpPr>
          <p:cNvPr id="25605" name="Text Box 6"/>
          <p:cNvSpPr txBox="1">
            <a:spLocks noChangeArrowheads="1"/>
          </p:cNvSpPr>
          <p:nvPr/>
        </p:nvSpPr>
        <p:spPr bwMode="auto">
          <a:xfrm>
            <a:off x="7137400" y="6637338"/>
            <a:ext cx="1990725" cy="214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nb-NO" altLang="en-US" sz="800">
                <a:latin typeface="Helvetica" pitchFamily="-65" charset="0"/>
              </a:rPr>
              <a:t>Adapted from [Motawani: PODS tutorial]</a:t>
            </a:r>
            <a:endParaRPr lang="en-US" altLang="en-US" sz="800">
              <a:latin typeface="Helvetica" pitchFamily="-65" charset="0"/>
            </a:endParaRPr>
          </a:p>
        </p:txBody>
      </p:sp>
      <p:sp>
        <p:nvSpPr>
          <p:cNvPr id="25606" name="Slide Number Placeholder 8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fld id="{B366B583-77C8-4D30-A76A-9CCA93EC20F8}" type="slidenum">
              <a:rPr lang="en-US" altLang="en-US" sz="1000"/>
              <a:pPr/>
              <a:t>32</a:t>
            </a:fld>
            <a:endParaRPr lang="en-US" altLang="en-US" sz="1000"/>
          </a:p>
        </p:txBody>
      </p:sp>
      <p:sp>
        <p:nvSpPr>
          <p:cNvPr id="25607" name="Footer Placeholder 9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r>
              <a:rPr lang="en-US" altLang="en-US" sz="1000"/>
              <a:t>INF5100 - H2008</a:t>
            </a:r>
          </a:p>
        </p:txBody>
      </p:sp>
      <p:sp>
        <p:nvSpPr>
          <p:cNvPr id="25608" name="Date Placeholder 7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r>
              <a:rPr lang="nb-NO" altLang="en-US" sz="1000"/>
              <a:t>24. sept 2008</a:t>
            </a:r>
            <a:endParaRPr lang="en-US" altLang="en-US" sz="1000"/>
          </a:p>
        </p:txBody>
      </p:sp>
    </p:spTree>
    <p:extLst>
      <p:ext uri="{BB962C8B-B14F-4D97-AF65-F5344CB8AC3E}">
        <p14:creationId xmlns:p14="http://schemas.microsoft.com/office/powerpoint/2010/main" val="8596586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Data Streams - Terms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905000"/>
            <a:ext cx="7772400" cy="4114800"/>
          </a:xfrm>
        </p:spPr>
        <p:txBody>
          <a:bodyPr/>
          <a:lstStyle/>
          <a:p>
            <a:pPr eaLnBrk="1" hangingPunct="1"/>
            <a:r>
              <a:rPr lang="en-US" altLang="en-US" sz="2000"/>
              <a:t>A </a:t>
            </a:r>
            <a:r>
              <a:rPr lang="en-US" altLang="en-US" sz="2000" b="1">
                <a:solidFill>
                  <a:srgbClr val="CC3300"/>
                </a:solidFill>
              </a:rPr>
              <a:t>data stream</a:t>
            </a:r>
            <a:r>
              <a:rPr lang="en-US" altLang="en-US" sz="2000" b="1"/>
              <a:t> </a:t>
            </a:r>
            <a:r>
              <a:rPr lang="en-US" altLang="en-US" sz="2000"/>
              <a:t>is a (potentially unbounded) sequence of tuples</a:t>
            </a:r>
          </a:p>
          <a:p>
            <a:pPr eaLnBrk="1" hangingPunct="1"/>
            <a:r>
              <a:rPr lang="en-US" altLang="en-US" sz="2000"/>
              <a:t>Each tuple consist of a set of attributes, similar to a row in database table</a:t>
            </a:r>
          </a:p>
          <a:p>
            <a:pPr eaLnBrk="1" hangingPunct="1"/>
            <a:r>
              <a:rPr lang="en-US" altLang="en-US" sz="2000" b="1">
                <a:solidFill>
                  <a:srgbClr val="CC3300"/>
                </a:solidFill>
              </a:rPr>
              <a:t>Transactional </a:t>
            </a:r>
            <a:r>
              <a:rPr lang="en-US" altLang="en-US" sz="2000">
                <a:solidFill>
                  <a:srgbClr val="CC3300"/>
                </a:solidFill>
              </a:rPr>
              <a:t>data streams</a:t>
            </a:r>
            <a:r>
              <a:rPr lang="en-US" altLang="en-US" sz="2000"/>
              <a:t>: log interactions between entities</a:t>
            </a:r>
          </a:p>
          <a:p>
            <a:pPr lvl="1" eaLnBrk="1" hangingPunct="1"/>
            <a:r>
              <a:rPr lang="en-US" altLang="en-US" sz="1800"/>
              <a:t> Credit card: purchases by consumers from merchants</a:t>
            </a:r>
          </a:p>
          <a:p>
            <a:pPr lvl="1" eaLnBrk="1" hangingPunct="1"/>
            <a:r>
              <a:rPr lang="en-US" altLang="en-US" sz="1800"/>
              <a:t> Telecommunications: phone calls by callers to dialed parties</a:t>
            </a:r>
          </a:p>
          <a:p>
            <a:pPr lvl="1" eaLnBrk="1" hangingPunct="1"/>
            <a:r>
              <a:rPr lang="en-US" altLang="en-US" sz="1800"/>
              <a:t> Web: accesses by clients of resources at servers</a:t>
            </a:r>
          </a:p>
          <a:p>
            <a:pPr eaLnBrk="1" hangingPunct="1"/>
            <a:r>
              <a:rPr lang="en-US" altLang="en-US" sz="2000" b="1">
                <a:solidFill>
                  <a:srgbClr val="CC3300"/>
                </a:solidFill>
              </a:rPr>
              <a:t>Measurement </a:t>
            </a:r>
            <a:r>
              <a:rPr lang="en-US" altLang="en-US" sz="2000">
                <a:solidFill>
                  <a:srgbClr val="CC3300"/>
                </a:solidFill>
              </a:rPr>
              <a:t>data streams</a:t>
            </a:r>
            <a:r>
              <a:rPr lang="en-US" altLang="en-US" sz="2000"/>
              <a:t>: monitor evolution of entity states</a:t>
            </a:r>
          </a:p>
          <a:p>
            <a:pPr lvl="1" eaLnBrk="1" hangingPunct="1"/>
            <a:r>
              <a:rPr lang="en-US" altLang="en-US" sz="1800"/>
              <a:t> Sensor networks: physical phenomena, road traffic</a:t>
            </a:r>
          </a:p>
          <a:p>
            <a:pPr lvl="1" eaLnBrk="1" hangingPunct="1"/>
            <a:r>
              <a:rPr lang="en-US" altLang="en-US" sz="1800"/>
              <a:t> IP network: traffic at router interfaces</a:t>
            </a:r>
          </a:p>
          <a:p>
            <a:pPr lvl="1" eaLnBrk="1" hangingPunct="1"/>
            <a:r>
              <a:rPr lang="en-US" altLang="en-US" sz="1800"/>
              <a:t> Earth climate: temperature, moisture at weather stations</a:t>
            </a:r>
            <a:endParaRPr lang="en-US" altLang="en-US" sz="2000"/>
          </a:p>
        </p:txBody>
      </p:sp>
      <p:sp>
        <p:nvSpPr>
          <p:cNvPr id="29700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fld id="{2E99DC25-56E1-4FCE-86AF-0CEA380C406D}" type="slidenum">
              <a:rPr lang="en-US" altLang="en-US" sz="1000"/>
              <a:pPr/>
              <a:t>33</a:t>
            </a:fld>
            <a:endParaRPr lang="en-US" altLang="en-US" sz="1000"/>
          </a:p>
        </p:txBody>
      </p:sp>
      <p:sp>
        <p:nvSpPr>
          <p:cNvPr id="29701" name="Footer Placeholder 7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r>
              <a:rPr lang="en-US" altLang="en-US" sz="1000"/>
              <a:t>INF5100 - H2008</a:t>
            </a:r>
          </a:p>
        </p:txBody>
      </p:sp>
      <p:sp>
        <p:nvSpPr>
          <p:cNvPr id="29702" name="Date Placeholder 5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r>
              <a:rPr lang="nb-NO" altLang="en-US" sz="1000"/>
              <a:t>24. sept 2008</a:t>
            </a:r>
            <a:endParaRPr lang="en-US" altLang="en-US" sz="1000"/>
          </a:p>
        </p:txBody>
      </p:sp>
    </p:spTree>
    <p:extLst>
      <p:ext uri="{BB962C8B-B14F-4D97-AF65-F5344CB8AC3E}">
        <p14:creationId xmlns:p14="http://schemas.microsoft.com/office/powerpoint/2010/main" val="187061551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Motivation #1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eaLnBrk="1" hangingPunct="1"/>
            <a:r>
              <a:rPr lang="en-US" altLang="en-US" dirty="0"/>
              <a:t>Massive data sets:</a:t>
            </a:r>
          </a:p>
          <a:p>
            <a:pPr lvl="1" eaLnBrk="1" hangingPunct="1"/>
            <a:r>
              <a:rPr lang="en-US" altLang="en-US" dirty="0"/>
              <a:t>Huge numbers of users, e.g.,</a:t>
            </a:r>
          </a:p>
          <a:p>
            <a:pPr lvl="2" eaLnBrk="1" hangingPunct="1"/>
            <a:r>
              <a:rPr lang="en-US" altLang="en-US" dirty="0"/>
              <a:t>Large Carrier phone events: </a:t>
            </a:r>
            <a:r>
              <a:rPr lang="en-US" altLang="ja-JP" dirty="0"/>
              <a:t>~ 10B events/day</a:t>
            </a:r>
          </a:p>
          <a:p>
            <a:pPr lvl="2" eaLnBrk="1" hangingPunct="1"/>
            <a:r>
              <a:rPr lang="en-US" altLang="ja-JP" dirty="0"/>
              <a:t>Large Carrier IP backbone: ~ 30Petabytes/day packets roughly 500 bytes/packet on average</a:t>
            </a:r>
          </a:p>
          <a:p>
            <a:pPr lvl="1" eaLnBrk="1" hangingPunct="1"/>
            <a:r>
              <a:rPr lang="en-US" altLang="en-US" dirty="0"/>
              <a:t>Highly detailed measurements, e.g.,</a:t>
            </a:r>
          </a:p>
          <a:p>
            <a:pPr lvl="2" eaLnBrk="1" hangingPunct="1"/>
            <a:r>
              <a:rPr lang="en-US" altLang="en-US" dirty="0"/>
              <a:t>NOAA: satellite-based measurements of earth geodetics</a:t>
            </a:r>
          </a:p>
          <a:p>
            <a:pPr lvl="1" eaLnBrk="1" hangingPunct="1"/>
            <a:r>
              <a:rPr lang="en-US" altLang="en-US" dirty="0"/>
              <a:t>Huge number of measurement points, e.g.,</a:t>
            </a:r>
          </a:p>
          <a:p>
            <a:pPr lvl="2" eaLnBrk="1" hangingPunct="1"/>
            <a:r>
              <a:rPr lang="en-US" altLang="en-US" dirty="0"/>
              <a:t>Sensor networks with huge number of sensors</a:t>
            </a:r>
          </a:p>
        </p:txBody>
      </p:sp>
      <p:sp>
        <p:nvSpPr>
          <p:cNvPr id="31748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fld id="{5C2951BD-4C26-4289-9E43-B5B7BE5A9283}" type="slidenum">
              <a:rPr lang="en-US" altLang="en-US" sz="1000"/>
              <a:pPr/>
              <a:t>34</a:t>
            </a:fld>
            <a:endParaRPr lang="en-US" altLang="en-US" sz="1000"/>
          </a:p>
        </p:txBody>
      </p:sp>
      <p:sp>
        <p:nvSpPr>
          <p:cNvPr id="31749" name="Footer Placeholder 7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r>
              <a:rPr lang="en-US" altLang="en-US" sz="1000"/>
              <a:t>INF5100 - H2008</a:t>
            </a:r>
          </a:p>
        </p:txBody>
      </p:sp>
      <p:sp>
        <p:nvSpPr>
          <p:cNvPr id="31750" name="Date Placeholder 5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r>
              <a:rPr lang="nb-NO" altLang="en-US" sz="1000"/>
              <a:t>24. sept 2008</a:t>
            </a:r>
            <a:endParaRPr lang="en-US" altLang="en-US" sz="1000"/>
          </a:p>
        </p:txBody>
      </p:sp>
    </p:spTree>
    <p:extLst>
      <p:ext uri="{BB962C8B-B14F-4D97-AF65-F5344CB8AC3E}">
        <p14:creationId xmlns:p14="http://schemas.microsoft.com/office/powerpoint/2010/main" val="2288775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Motivation #2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eaLnBrk="1" hangingPunct="1"/>
            <a:r>
              <a:rPr lang="en-US" altLang="en-US"/>
              <a:t>Near real-time analysis</a:t>
            </a:r>
          </a:p>
          <a:p>
            <a:pPr lvl="1" eaLnBrk="1" hangingPunct="1"/>
            <a:r>
              <a:rPr lang="en-US" altLang="en-US"/>
              <a:t>ISP: controlling service levels</a:t>
            </a:r>
          </a:p>
          <a:p>
            <a:pPr lvl="1" eaLnBrk="1" hangingPunct="1"/>
            <a:r>
              <a:rPr lang="en-US" altLang="en-US"/>
              <a:t>NOAA: tornado detection using weather radar</a:t>
            </a:r>
          </a:p>
          <a:p>
            <a:pPr lvl="1" eaLnBrk="1" hangingPunct="1"/>
            <a:r>
              <a:rPr lang="en-US" altLang="en-US"/>
              <a:t>Hospital: Patient monitoring</a:t>
            </a:r>
          </a:p>
          <a:p>
            <a:pPr eaLnBrk="1" hangingPunct="1"/>
            <a:r>
              <a:rPr lang="en-US" altLang="en-US"/>
              <a:t>Traditional data feeds</a:t>
            </a:r>
          </a:p>
          <a:p>
            <a:pPr lvl="1" eaLnBrk="1" hangingPunct="1"/>
            <a:r>
              <a:rPr lang="en-US" altLang="en-US"/>
              <a:t>Simple queries (e.g., value lookup) needed in real-time</a:t>
            </a:r>
          </a:p>
          <a:p>
            <a:pPr lvl="1" eaLnBrk="1" hangingPunct="1"/>
            <a:r>
              <a:rPr lang="en-US" altLang="en-US"/>
              <a:t>Complex queries (e.g., trend analyses) performed off-line</a:t>
            </a:r>
          </a:p>
        </p:txBody>
      </p:sp>
      <p:sp>
        <p:nvSpPr>
          <p:cNvPr id="33796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fld id="{8B8C958B-E6DB-4261-9041-8732181281F2}" type="slidenum">
              <a:rPr lang="en-US" altLang="en-US" sz="1000"/>
              <a:pPr/>
              <a:t>35</a:t>
            </a:fld>
            <a:endParaRPr lang="en-US" altLang="en-US" sz="1000"/>
          </a:p>
        </p:txBody>
      </p:sp>
      <p:sp>
        <p:nvSpPr>
          <p:cNvPr id="33797" name="Footer Placeholder 7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r>
              <a:rPr lang="en-US" altLang="en-US" sz="1000"/>
              <a:t>INF5100 - H2008</a:t>
            </a:r>
          </a:p>
        </p:txBody>
      </p:sp>
      <p:sp>
        <p:nvSpPr>
          <p:cNvPr id="33798" name="Date Placeholder 5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r>
              <a:rPr lang="nb-NO" altLang="en-US" sz="1000"/>
              <a:t>24. sept 2008</a:t>
            </a:r>
            <a:endParaRPr lang="en-US" altLang="en-US" sz="1000"/>
          </a:p>
        </p:txBody>
      </p:sp>
    </p:spTree>
    <p:extLst>
      <p:ext uri="{BB962C8B-B14F-4D97-AF65-F5344CB8AC3E}">
        <p14:creationId xmlns:p14="http://schemas.microsoft.com/office/powerpoint/2010/main" val="399950620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altLang="en-US"/>
              <a:t>Motivation #3</a:t>
            </a:r>
          </a:p>
        </p:txBody>
      </p:sp>
      <p:sp>
        <p:nvSpPr>
          <p:cNvPr id="35843" name="Content Placeholder 2"/>
          <p:cNvSpPr>
            <a:spLocks noGrp="1"/>
          </p:cNvSpPr>
          <p:nvPr>
            <p:ph idx="1"/>
          </p:nvPr>
        </p:nvSpPr>
        <p:spPr>
          <a:xfrm>
            <a:off x="457200" y="1719263"/>
            <a:ext cx="8229600" cy="2395537"/>
          </a:xfrm>
        </p:spPr>
        <p:txBody>
          <a:bodyPr/>
          <a:lstStyle/>
          <a:p>
            <a:r>
              <a:rPr lang="en-US" altLang="en-US" sz="2000"/>
              <a:t>Stig Støa, Morten Lindeberg and Vera Goebel. </a:t>
            </a:r>
            <a:r>
              <a:rPr lang="en-US" altLang="en-US" sz="2000" i="1"/>
              <a:t>Online Analysis of Myocardial Ischemia From Medical Sensor Data Streams with Esper, </a:t>
            </a:r>
            <a:r>
              <a:rPr lang="en-US" altLang="en-US" sz="2000"/>
              <a:t>to appear 2008/2009</a:t>
            </a:r>
          </a:p>
          <a:p>
            <a:r>
              <a:rPr lang="en-US" altLang="en-US" sz="2000"/>
              <a:t>Queries over sensor traces from surgical procedures on pigs performed at IVS, Rikshospitalet, running a open source java system called Esper</a:t>
            </a:r>
          </a:p>
          <a:p>
            <a:r>
              <a:rPr lang="en-US" altLang="en-US" sz="2000"/>
              <a:t>Successful identification of occlusion to the heart (heart attack) </a:t>
            </a:r>
          </a:p>
          <a:p>
            <a:endParaRPr lang="nb-NO" altLang="en-US" sz="2000" i="1"/>
          </a:p>
        </p:txBody>
      </p:sp>
      <p:sp>
        <p:nvSpPr>
          <p:cNvPr id="35844" name="Footer Placeholder 3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r>
              <a:rPr lang="en-US" altLang="en-US" sz="1000"/>
              <a:t>INF5100 - H2008</a:t>
            </a:r>
          </a:p>
        </p:txBody>
      </p:sp>
      <p:sp>
        <p:nvSpPr>
          <p:cNvPr id="35845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fld id="{A0FC625A-7285-4280-9545-6DD76D025DD3}" type="slidenum">
              <a:rPr lang="en-US" altLang="en-US" sz="1000"/>
              <a:pPr/>
              <a:t>36</a:t>
            </a:fld>
            <a:endParaRPr lang="en-US" altLang="en-US" sz="1000"/>
          </a:p>
        </p:txBody>
      </p:sp>
      <p:pic>
        <p:nvPicPr>
          <p:cNvPr id="35846" name="Picture 5" descr="image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7775" y="4114800"/>
            <a:ext cx="2816225" cy="1817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847" name="Date Placeholder 6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r>
              <a:rPr lang="nb-NO" altLang="en-US" sz="1000"/>
              <a:t>24. sept 2008</a:t>
            </a:r>
            <a:endParaRPr lang="en-US" altLang="en-US" sz="1000"/>
          </a:p>
        </p:txBody>
      </p:sp>
      <p:sp>
        <p:nvSpPr>
          <p:cNvPr id="8" name="TextBox 7"/>
          <p:cNvSpPr txBox="1"/>
          <p:nvPr/>
        </p:nvSpPr>
        <p:spPr>
          <a:xfrm>
            <a:off x="0" y="5486400"/>
            <a:ext cx="2667000" cy="554038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r>
              <a:rPr lang="en-US" altLang="en-US" sz="1000">
                <a:solidFill>
                  <a:srgbClr val="7F7F7F"/>
                </a:solidFill>
              </a:rPr>
              <a:t>SELECT y, timestamp</a:t>
            </a:r>
          </a:p>
          <a:p>
            <a:r>
              <a:rPr lang="en-US" altLang="en-US" sz="1000">
                <a:solidFill>
                  <a:srgbClr val="7F7F7F"/>
                </a:solidFill>
              </a:rPr>
              <a:t>FROM Accelerometer.win:ext_timed(t, 5 s)</a:t>
            </a:r>
          </a:p>
          <a:p>
            <a:r>
              <a:rPr lang="en-US" altLang="en-US" sz="1000">
                <a:solidFill>
                  <a:srgbClr val="7F7F7F"/>
                </a:solidFill>
              </a:rPr>
              <a:t>HAVING count(y) BETWEEN 2 AND 200</a:t>
            </a:r>
            <a:endParaRPr lang="nb-NO" altLang="en-US" sz="1000">
              <a:solidFill>
                <a:srgbClr val="7F7F7F"/>
              </a:solidFill>
            </a:endParaRPr>
          </a:p>
        </p:txBody>
      </p:sp>
      <p:pic>
        <p:nvPicPr>
          <p:cNvPr id="35849" name="Picture 8" descr="image 2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4114800"/>
            <a:ext cx="4038600" cy="2312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ular Callout 9"/>
          <p:cNvSpPr>
            <a:spLocks noChangeArrowheads="1"/>
          </p:cNvSpPr>
          <p:nvPr/>
        </p:nvSpPr>
        <p:spPr bwMode="auto">
          <a:xfrm>
            <a:off x="533400" y="4191000"/>
            <a:ext cx="2057400" cy="533400"/>
          </a:xfrm>
          <a:prstGeom prst="wedgeRectCallout">
            <a:avLst>
              <a:gd name="adj1" fmla="val 104662"/>
              <a:gd name="adj2" fmla="val 38847"/>
            </a:avLst>
          </a:prstGeom>
          <a:gradFill rotWithShape="1">
            <a:gsLst>
              <a:gs pos="0">
                <a:srgbClr val="ECF7F7"/>
              </a:gs>
              <a:gs pos="64999">
                <a:srgbClr val="CEEAEA"/>
              </a:gs>
              <a:gs pos="100000">
                <a:srgbClr val="B8E2E2"/>
              </a:gs>
            </a:gsLst>
            <a:lin ang="5400000" scaled="1"/>
          </a:gradFill>
          <a:ln w="9525">
            <a:solidFill>
              <a:srgbClr val="629797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r>
              <a:rPr lang="nb-NO" altLang="en-US">
                <a:solidFill>
                  <a:srgbClr val="FF0000"/>
                </a:solidFill>
              </a:rPr>
              <a:t>Heart attack!</a:t>
            </a:r>
            <a:endParaRPr lang="nb-NO" altLang="en-US"/>
          </a:p>
        </p:txBody>
      </p:sp>
    </p:spTree>
    <p:extLst>
      <p:ext uri="{BB962C8B-B14F-4D97-AF65-F5344CB8AC3E}">
        <p14:creationId xmlns:p14="http://schemas.microsoft.com/office/powerpoint/2010/main" val="2789098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Requirements</a:t>
            </a:r>
          </a:p>
        </p:txBody>
      </p:sp>
      <p:sp>
        <p:nvSpPr>
          <p:cNvPr id="40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en-US" sz="1700">
                <a:solidFill>
                  <a:srgbClr val="CC3300"/>
                </a:solidFill>
              </a:rPr>
              <a:t>Data model</a:t>
            </a:r>
            <a:r>
              <a:rPr lang="en-US" altLang="en-US" sz="1700"/>
              <a:t> and </a:t>
            </a:r>
            <a:r>
              <a:rPr lang="en-US" altLang="en-US" sz="1700">
                <a:solidFill>
                  <a:srgbClr val="CC3300"/>
                </a:solidFill>
              </a:rPr>
              <a:t>query semantics</a:t>
            </a:r>
            <a:r>
              <a:rPr lang="en-US" altLang="en-US" sz="1700"/>
              <a:t>:</a:t>
            </a:r>
            <a:r>
              <a:rPr lang="en-US" altLang="en-US" sz="1700">
                <a:solidFill>
                  <a:srgbClr val="CC3300"/>
                </a:solidFill>
              </a:rPr>
              <a:t> </a:t>
            </a:r>
            <a:r>
              <a:rPr lang="en-US" altLang="en-US" sz="1700"/>
              <a:t>order- and time-based operations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1500"/>
              <a:t>Selection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1500"/>
              <a:t>Nested aggregation 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1500"/>
              <a:t>Multiplexing and demultiplexing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1500"/>
              <a:t>Frequent item queries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1500"/>
              <a:t>Joins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1500"/>
              <a:t>Windowed queries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1700">
                <a:solidFill>
                  <a:srgbClr val="CC3300"/>
                </a:solidFill>
              </a:rPr>
              <a:t>Query processing</a:t>
            </a:r>
            <a:r>
              <a:rPr lang="en-US" altLang="en-US" sz="1700"/>
              <a:t>: 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1500"/>
              <a:t>Streaming query plans must use </a:t>
            </a:r>
            <a:r>
              <a:rPr lang="en-US" altLang="en-US" sz="1500">
                <a:solidFill>
                  <a:srgbClr val="CC3300"/>
                </a:solidFill>
              </a:rPr>
              <a:t>non-blocking</a:t>
            </a:r>
            <a:r>
              <a:rPr lang="en-US" altLang="en-US" sz="1500"/>
              <a:t> operators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1500"/>
              <a:t>Only </a:t>
            </a:r>
            <a:r>
              <a:rPr lang="en-US" altLang="en-US" sz="1500">
                <a:solidFill>
                  <a:srgbClr val="CC3300"/>
                </a:solidFill>
              </a:rPr>
              <a:t>single-pass algorithms</a:t>
            </a:r>
            <a:r>
              <a:rPr lang="en-US" altLang="en-US" sz="1500"/>
              <a:t> over data streams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1700">
                <a:solidFill>
                  <a:srgbClr val="CC3300"/>
                </a:solidFill>
              </a:rPr>
              <a:t>Data reduction: </a:t>
            </a:r>
            <a:r>
              <a:rPr lang="en-US" altLang="en-US" sz="1700"/>
              <a:t>approximate summary structures 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1500"/>
              <a:t>Synopses, digests =&gt; no exact answers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1700">
                <a:solidFill>
                  <a:srgbClr val="CC3300"/>
                </a:solidFill>
              </a:rPr>
              <a:t>Real-time reactions</a:t>
            </a:r>
            <a:r>
              <a:rPr lang="en-US" altLang="en-US" sz="1700"/>
              <a:t> for monitoring applications =&gt; active mechanisms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1700">
                <a:solidFill>
                  <a:srgbClr val="CC3300"/>
                </a:solidFill>
              </a:rPr>
              <a:t>Long-running queries</a:t>
            </a:r>
            <a:r>
              <a:rPr lang="en-US" altLang="en-US" sz="1700"/>
              <a:t>: variable system conditions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1700">
                <a:solidFill>
                  <a:srgbClr val="CC3300"/>
                </a:solidFill>
              </a:rPr>
              <a:t>Scalability</a:t>
            </a:r>
            <a:r>
              <a:rPr lang="en-US" altLang="en-US" sz="1700"/>
              <a:t>: shared execution of many continuous queries, monitoring multiple streams</a:t>
            </a:r>
          </a:p>
        </p:txBody>
      </p:sp>
      <p:sp>
        <p:nvSpPr>
          <p:cNvPr id="40964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fld id="{24F968D8-8197-4123-BCF9-2BF04976783E}" type="slidenum">
              <a:rPr lang="en-US" altLang="en-US" sz="1000"/>
              <a:pPr/>
              <a:t>37</a:t>
            </a:fld>
            <a:endParaRPr lang="en-US" altLang="en-US" sz="1000"/>
          </a:p>
        </p:txBody>
      </p:sp>
      <p:sp>
        <p:nvSpPr>
          <p:cNvPr id="40965" name="Footer Placeholder 7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r>
              <a:rPr lang="en-US" altLang="en-US" sz="1000"/>
              <a:t>INF5100 - H2008</a:t>
            </a:r>
          </a:p>
        </p:txBody>
      </p:sp>
      <p:sp>
        <p:nvSpPr>
          <p:cNvPr id="40966" name="Date Placeholder 5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r>
              <a:rPr lang="nb-NO" altLang="en-US" sz="1000"/>
              <a:t>24. sept 2008</a:t>
            </a:r>
            <a:endParaRPr lang="en-US" altLang="en-US" sz="1000"/>
          </a:p>
        </p:txBody>
      </p:sp>
    </p:spTree>
    <p:extLst>
      <p:ext uri="{BB962C8B-B14F-4D97-AF65-F5344CB8AC3E}">
        <p14:creationId xmlns:p14="http://schemas.microsoft.com/office/powerpoint/2010/main" val="32989718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Data Models</a:t>
            </a:r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600" dirty="0"/>
              <a:t>Real-time data stream: sequence of items that arrive in some order and may only be seen once.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600" dirty="0"/>
              <a:t>Stream items: like relational tuples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200" dirty="0"/>
              <a:t>Relation-based: e.g., STREAM, </a:t>
            </a:r>
            <a:r>
              <a:rPr lang="en-US" altLang="en-US" sz="2200" dirty="0" err="1"/>
              <a:t>TelegraphCQ</a:t>
            </a:r>
            <a:r>
              <a:rPr lang="en-US" altLang="en-US" sz="2200" dirty="0"/>
              <a:t> and </a:t>
            </a:r>
            <a:r>
              <a:rPr lang="en-US" altLang="en-US" sz="2200" dirty="0" err="1"/>
              <a:t>Gigascope</a:t>
            </a:r>
            <a:endParaRPr lang="en-US" altLang="en-US" sz="2200" dirty="0"/>
          </a:p>
          <a:p>
            <a:pPr lvl="1" eaLnBrk="1" hangingPunct="1">
              <a:lnSpc>
                <a:spcPct val="90000"/>
              </a:lnSpc>
            </a:pPr>
            <a:r>
              <a:rPr lang="en-US" altLang="en-US" sz="2200" dirty="0"/>
              <a:t>Object-based: e.g., COUGAR, </a:t>
            </a:r>
            <a:r>
              <a:rPr lang="en-US" altLang="en-US" sz="2200" dirty="0" err="1"/>
              <a:t>Tribecca</a:t>
            </a:r>
            <a:endParaRPr lang="en-US" altLang="en-US" sz="2200" dirty="0"/>
          </a:p>
          <a:p>
            <a:pPr eaLnBrk="1" hangingPunct="1">
              <a:lnSpc>
                <a:spcPct val="90000"/>
              </a:lnSpc>
            </a:pPr>
            <a:r>
              <a:rPr lang="en-US" altLang="en-US" sz="2600" dirty="0"/>
              <a:t>Window models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200" dirty="0"/>
              <a:t>Direction of movements of the endpoints: fixed window, sliding window, landmark window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200" dirty="0"/>
              <a:t>Time-based vs. Tuple-based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200" dirty="0"/>
              <a:t>Update interval: eager (for each new arriving), lazy (batch processing), non-overlapping tumbling windows.</a:t>
            </a:r>
          </a:p>
        </p:txBody>
      </p:sp>
      <p:sp>
        <p:nvSpPr>
          <p:cNvPr id="49156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fld id="{3D8E0D12-0FDF-4A17-AC89-897CF46BCDB2}" type="slidenum">
              <a:rPr lang="en-US" altLang="en-US" sz="1000"/>
              <a:pPr/>
              <a:t>38</a:t>
            </a:fld>
            <a:endParaRPr lang="en-US" altLang="en-US" sz="1000"/>
          </a:p>
        </p:txBody>
      </p:sp>
      <p:sp>
        <p:nvSpPr>
          <p:cNvPr id="49157" name="Footer Placeholder 7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r>
              <a:rPr lang="en-US" altLang="en-US" sz="1000"/>
              <a:t>INF5100 - H2008</a:t>
            </a:r>
          </a:p>
        </p:txBody>
      </p:sp>
      <p:sp>
        <p:nvSpPr>
          <p:cNvPr id="49158" name="Date Placeholder 5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r>
              <a:rPr lang="nb-NO" altLang="en-US" sz="1000"/>
              <a:t>24. sept 2008</a:t>
            </a:r>
            <a:endParaRPr lang="en-US" altLang="en-US" sz="1000"/>
          </a:p>
        </p:txBody>
      </p:sp>
    </p:spTree>
    <p:extLst>
      <p:ext uri="{BB962C8B-B14F-4D97-AF65-F5344CB8AC3E}">
        <p14:creationId xmlns:p14="http://schemas.microsoft.com/office/powerpoint/2010/main" val="118386163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More on Windows</a:t>
            </a:r>
          </a:p>
        </p:txBody>
      </p:sp>
      <p:sp>
        <p:nvSpPr>
          <p:cNvPr id="34820" name="Rectangle 4"/>
          <p:cNvSpPr>
            <a:spLocks noChangeArrowheads="1"/>
          </p:cNvSpPr>
          <p:nvPr/>
        </p:nvSpPr>
        <p:spPr bwMode="auto">
          <a:xfrm>
            <a:off x="0" y="4114800"/>
            <a:ext cx="2057400" cy="228600"/>
          </a:xfrm>
          <a:prstGeom prst="rect">
            <a:avLst/>
          </a:prstGeom>
          <a:gradFill rotWithShape="1">
            <a:gsLst>
              <a:gs pos="0">
                <a:schemeClr val="accent1">
                  <a:alpha val="89999"/>
                </a:schemeClr>
              </a:gs>
              <a:gs pos="50000">
                <a:schemeClr val="bg1">
                  <a:alpha val="50999"/>
                </a:schemeClr>
              </a:gs>
              <a:gs pos="100000">
                <a:schemeClr val="accent1">
                  <a:alpha val="89999"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algn="ctr" eaLnBrk="1" hangingPunct="1"/>
            <a:r>
              <a:rPr lang="en-US" altLang="en-US" sz="1800">
                <a:cs typeface="Arial" pitchFamily="34" charset="0"/>
              </a:rPr>
              <a:t>window</a:t>
            </a:r>
          </a:p>
        </p:txBody>
      </p:sp>
      <p:grpSp>
        <p:nvGrpSpPr>
          <p:cNvPr id="51204" name="Group 5"/>
          <p:cNvGrpSpPr>
            <a:grpSpLocks/>
          </p:cNvGrpSpPr>
          <p:nvPr/>
        </p:nvGrpSpPr>
        <p:grpSpPr bwMode="auto">
          <a:xfrm>
            <a:off x="2057400" y="3048000"/>
            <a:ext cx="6858000" cy="230188"/>
            <a:chOff x="1632" y="1920"/>
            <a:chExt cx="4320" cy="145"/>
          </a:xfrm>
        </p:grpSpPr>
        <p:grpSp>
          <p:nvGrpSpPr>
            <p:cNvPr id="51295" name="Group 6"/>
            <p:cNvGrpSpPr>
              <a:grpSpLocks/>
            </p:cNvGrpSpPr>
            <p:nvPr/>
          </p:nvGrpSpPr>
          <p:grpSpPr bwMode="auto">
            <a:xfrm>
              <a:off x="1632" y="1920"/>
              <a:ext cx="864" cy="144"/>
              <a:chOff x="1584" y="3552"/>
              <a:chExt cx="864" cy="144"/>
            </a:xfrm>
          </p:grpSpPr>
          <p:sp>
            <p:nvSpPr>
              <p:cNvPr id="51323" name="Rectangle 7"/>
              <p:cNvSpPr>
                <a:spLocks noChangeArrowheads="1"/>
              </p:cNvSpPr>
              <p:nvPr/>
            </p:nvSpPr>
            <p:spPr bwMode="auto">
              <a:xfrm>
                <a:off x="1584" y="3552"/>
                <a:ext cx="144" cy="144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9pPr>
              </a:lstStyle>
              <a:p>
                <a:endParaRPr lang="nb-NO" altLang="en-US"/>
              </a:p>
            </p:txBody>
          </p:sp>
          <p:sp>
            <p:nvSpPr>
              <p:cNvPr id="51324" name="Rectangle 8"/>
              <p:cNvSpPr>
                <a:spLocks noChangeArrowheads="1"/>
              </p:cNvSpPr>
              <p:nvPr/>
            </p:nvSpPr>
            <p:spPr bwMode="auto">
              <a:xfrm>
                <a:off x="1728" y="3552"/>
                <a:ext cx="144" cy="144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9pPr>
              </a:lstStyle>
              <a:p>
                <a:endParaRPr lang="nb-NO" altLang="en-US"/>
              </a:p>
            </p:txBody>
          </p:sp>
          <p:sp>
            <p:nvSpPr>
              <p:cNvPr id="51325" name="Rectangle 9"/>
              <p:cNvSpPr>
                <a:spLocks noChangeArrowheads="1"/>
              </p:cNvSpPr>
              <p:nvPr/>
            </p:nvSpPr>
            <p:spPr bwMode="auto">
              <a:xfrm>
                <a:off x="1872" y="3552"/>
                <a:ext cx="144" cy="144"/>
              </a:xfrm>
              <a:prstGeom prst="rect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9pPr>
              </a:lstStyle>
              <a:p>
                <a:endParaRPr lang="nb-NO" altLang="en-US"/>
              </a:p>
            </p:txBody>
          </p:sp>
          <p:sp>
            <p:nvSpPr>
              <p:cNvPr id="51326" name="Rectangle 10"/>
              <p:cNvSpPr>
                <a:spLocks noChangeArrowheads="1"/>
              </p:cNvSpPr>
              <p:nvPr/>
            </p:nvSpPr>
            <p:spPr bwMode="auto">
              <a:xfrm>
                <a:off x="2016" y="3552"/>
                <a:ext cx="144" cy="144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9pPr>
              </a:lstStyle>
              <a:p>
                <a:endParaRPr lang="nb-NO" altLang="en-US"/>
              </a:p>
            </p:txBody>
          </p:sp>
          <p:sp>
            <p:nvSpPr>
              <p:cNvPr id="51327" name="Rectangle 11"/>
              <p:cNvSpPr>
                <a:spLocks noChangeArrowheads="1"/>
              </p:cNvSpPr>
              <p:nvPr/>
            </p:nvSpPr>
            <p:spPr bwMode="auto">
              <a:xfrm>
                <a:off x="2160" y="3552"/>
                <a:ext cx="144" cy="144"/>
              </a:xfrm>
              <a:prstGeom prst="rect">
                <a:avLst/>
              </a:prstGeom>
              <a:solidFill>
                <a:schemeClr val="folHlink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9pPr>
              </a:lstStyle>
              <a:p>
                <a:endParaRPr lang="nb-NO" altLang="en-US"/>
              </a:p>
            </p:txBody>
          </p:sp>
          <p:sp>
            <p:nvSpPr>
              <p:cNvPr id="51328" name="Rectangle 12"/>
              <p:cNvSpPr>
                <a:spLocks noChangeArrowheads="1"/>
              </p:cNvSpPr>
              <p:nvPr/>
            </p:nvSpPr>
            <p:spPr bwMode="auto">
              <a:xfrm>
                <a:off x="2304" y="3552"/>
                <a:ext cx="144" cy="144"/>
              </a:xfrm>
              <a:prstGeom prst="rect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9pPr>
              </a:lstStyle>
              <a:p>
                <a:endParaRPr lang="nb-NO" altLang="en-US"/>
              </a:p>
            </p:txBody>
          </p:sp>
        </p:grpSp>
        <p:sp>
          <p:nvSpPr>
            <p:cNvPr id="51296" name="Rectangle 13"/>
            <p:cNvSpPr>
              <a:spLocks noChangeArrowheads="1"/>
            </p:cNvSpPr>
            <p:nvPr/>
          </p:nvSpPr>
          <p:spPr bwMode="auto">
            <a:xfrm rot="10800000">
              <a:off x="3216" y="1920"/>
              <a:ext cx="144" cy="144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9pPr>
            </a:lstStyle>
            <a:p>
              <a:endParaRPr lang="nb-NO" altLang="en-US"/>
            </a:p>
          </p:txBody>
        </p:sp>
        <p:sp>
          <p:nvSpPr>
            <p:cNvPr id="51297" name="Rectangle 14"/>
            <p:cNvSpPr>
              <a:spLocks noChangeArrowheads="1"/>
            </p:cNvSpPr>
            <p:nvPr/>
          </p:nvSpPr>
          <p:spPr bwMode="auto">
            <a:xfrm rot="10800000">
              <a:off x="3072" y="1920"/>
              <a:ext cx="144" cy="14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9pPr>
            </a:lstStyle>
            <a:p>
              <a:endParaRPr lang="nb-NO" altLang="en-US"/>
            </a:p>
          </p:txBody>
        </p:sp>
        <p:sp>
          <p:nvSpPr>
            <p:cNvPr id="51298" name="Rectangle 15"/>
            <p:cNvSpPr>
              <a:spLocks noChangeArrowheads="1"/>
            </p:cNvSpPr>
            <p:nvPr/>
          </p:nvSpPr>
          <p:spPr bwMode="auto">
            <a:xfrm rot="10800000">
              <a:off x="2928" y="1921"/>
              <a:ext cx="144" cy="144"/>
            </a:xfrm>
            <a:prstGeom prst="rect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9pPr>
            </a:lstStyle>
            <a:p>
              <a:endParaRPr lang="nb-NO" altLang="en-US"/>
            </a:p>
          </p:txBody>
        </p:sp>
        <p:sp>
          <p:nvSpPr>
            <p:cNvPr id="51299" name="Rectangle 16"/>
            <p:cNvSpPr>
              <a:spLocks noChangeArrowheads="1"/>
            </p:cNvSpPr>
            <p:nvPr/>
          </p:nvSpPr>
          <p:spPr bwMode="auto">
            <a:xfrm rot="10800000">
              <a:off x="2784" y="1921"/>
              <a:ext cx="144" cy="144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9pPr>
            </a:lstStyle>
            <a:p>
              <a:endParaRPr lang="nb-NO" altLang="en-US"/>
            </a:p>
          </p:txBody>
        </p:sp>
        <p:sp>
          <p:nvSpPr>
            <p:cNvPr id="51300" name="Rectangle 17"/>
            <p:cNvSpPr>
              <a:spLocks noChangeArrowheads="1"/>
            </p:cNvSpPr>
            <p:nvPr/>
          </p:nvSpPr>
          <p:spPr bwMode="auto">
            <a:xfrm rot="10800000">
              <a:off x="2640" y="1921"/>
              <a:ext cx="144" cy="144"/>
            </a:xfrm>
            <a:prstGeom prst="rect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9pPr>
            </a:lstStyle>
            <a:p>
              <a:endParaRPr lang="nb-NO" altLang="en-US"/>
            </a:p>
          </p:txBody>
        </p:sp>
        <p:sp>
          <p:nvSpPr>
            <p:cNvPr id="51301" name="Rectangle 18"/>
            <p:cNvSpPr>
              <a:spLocks noChangeArrowheads="1"/>
            </p:cNvSpPr>
            <p:nvPr/>
          </p:nvSpPr>
          <p:spPr bwMode="auto">
            <a:xfrm rot="10800000">
              <a:off x="2496" y="1921"/>
              <a:ext cx="144" cy="144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9pPr>
            </a:lstStyle>
            <a:p>
              <a:endParaRPr lang="nb-NO" altLang="en-US"/>
            </a:p>
          </p:txBody>
        </p:sp>
        <p:grpSp>
          <p:nvGrpSpPr>
            <p:cNvPr id="51302" name="Group 19"/>
            <p:cNvGrpSpPr>
              <a:grpSpLocks/>
            </p:cNvGrpSpPr>
            <p:nvPr/>
          </p:nvGrpSpPr>
          <p:grpSpPr bwMode="auto">
            <a:xfrm>
              <a:off x="3360" y="1920"/>
              <a:ext cx="864" cy="144"/>
              <a:chOff x="1584" y="3552"/>
              <a:chExt cx="864" cy="144"/>
            </a:xfrm>
          </p:grpSpPr>
          <p:sp>
            <p:nvSpPr>
              <p:cNvPr id="51317" name="Rectangle 20"/>
              <p:cNvSpPr>
                <a:spLocks noChangeArrowheads="1"/>
              </p:cNvSpPr>
              <p:nvPr/>
            </p:nvSpPr>
            <p:spPr bwMode="auto">
              <a:xfrm>
                <a:off x="1584" y="3552"/>
                <a:ext cx="144" cy="144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9pPr>
              </a:lstStyle>
              <a:p>
                <a:endParaRPr lang="nb-NO" altLang="en-US"/>
              </a:p>
            </p:txBody>
          </p:sp>
          <p:sp>
            <p:nvSpPr>
              <p:cNvPr id="51318" name="Rectangle 21"/>
              <p:cNvSpPr>
                <a:spLocks noChangeArrowheads="1"/>
              </p:cNvSpPr>
              <p:nvPr/>
            </p:nvSpPr>
            <p:spPr bwMode="auto">
              <a:xfrm>
                <a:off x="1728" y="3552"/>
                <a:ext cx="144" cy="144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9pPr>
              </a:lstStyle>
              <a:p>
                <a:endParaRPr lang="nb-NO" altLang="en-US"/>
              </a:p>
            </p:txBody>
          </p:sp>
          <p:sp>
            <p:nvSpPr>
              <p:cNvPr id="51319" name="Rectangle 22"/>
              <p:cNvSpPr>
                <a:spLocks noChangeArrowheads="1"/>
              </p:cNvSpPr>
              <p:nvPr/>
            </p:nvSpPr>
            <p:spPr bwMode="auto">
              <a:xfrm>
                <a:off x="1872" y="3552"/>
                <a:ext cx="144" cy="144"/>
              </a:xfrm>
              <a:prstGeom prst="rect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9pPr>
              </a:lstStyle>
              <a:p>
                <a:endParaRPr lang="nb-NO" altLang="en-US"/>
              </a:p>
            </p:txBody>
          </p:sp>
          <p:sp>
            <p:nvSpPr>
              <p:cNvPr id="51320" name="Rectangle 23"/>
              <p:cNvSpPr>
                <a:spLocks noChangeArrowheads="1"/>
              </p:cNvSpPr>
              <p:nvPr/>
            </p:nvSpPr>
            <p:spPr bwMode="auto">
              <a:xfrm>
                <a:off x="2016" y="3552"/>
                <a:ext cx="144" cy="144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9pPr>
              </a:lstStyle>
              <a:p>
                <a:endParaRPr lang="nb-NO" altLang="en-US"/>
              </a:p>
            </p:txBody>
          </p:sp>
          <p:sp>
            <p:nvSpPr>
              <p:cNvPr id="51321" name="Rectangle 24"/>
              <p:cNvSpPr>
                <a:spLocks noChangeArrowheads="1"/>
              </p:cNvSpPr>
              <p:nvPr/>
            </p:nvSpPr>
            <p:spPr bwMode="auto">
              <a:xfrm>
                <a:off x="2160" y="3552"/>
                <a:ext cx="144" cy="144"/>
              </a:xfrm>
              <a:prstGeom prst="rect">
                <a:avLst/>
              </a:prstGeom>
              <a:solidFill>
                <a:schemeClr val="folHlink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9pPr>
              </a:lstStyle>
              <a:p>
                <a:endParaRPr lang="nb-NO" altLang="en-US"/>
              </a:p>
            </p:txBody>
          </p:sp>
          <p:sp>
            <p:nvSpPr>
              <p:cNvPr id="51322" name="Rectangle 25"/>
              <p:cNvSpPr>
                <a:spLocks noChangeArrowheads="1"/>
              </p:cNvSpPr>
              <p:nvPr/>
            </p:nvSpPr>
            <p:spPr bwMode="auto">
              <a:xfrm>
                <a:off x="2304" y="3552"/>
                <a:ext cx="144" cy="144"/>
              </a:xfrm>
              <a:prstGeom prst="rect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9pPr>
              </a:lstStyle>
              <a:p>
                <a:endParaRPr lang="nb-NO" altLang="en-US"/>
              </a:p>
            </p:txBody>
          </p:sp>
        </p:grpSp>
        <p:grpSp>
          <p:nvGrpSpPr>
            <p:cNvPr id="51303" name="Group 26"/>
            <p:cNvGrpSpPr>
              <a:grpSpLocks/>
            </p:cNvGrpSpPr>
            <p:nvPr/>
          </p:nvGrpSpPr>
          <p:grpSpPr bwMode="auto">
            <a:xfrm>
              <a:off x="4224" y="1920"/>
              <a:ext cx="864" cy="144"/>
              <a:chOff x="1584" y="3552"/>
              <a:chExt cx="864" cy="144"/>
            </a:xfrm>
          </p:grpSpPr>
          <p:sp>
            <p:nvSpPr>
              <p:cNvPr id="51311" name="Rectangle 27"/>
              <p:cNvSpPr>
                <a:spLocks noChangeArrowheads="1"/>
              </p:cNvSpPr>
              <p:nvPr/>
            </p:nvSpPr>
            <p:spPr bwMode="auto">
              <a:xfrm>
                <a:off x="1584" y="3552"/>
                <a:ext cx="144" cy="144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9pPr>
              </a:lstStyle>
              <a:p>
                <a:endParaRPr lang="nb-NO" altLang="en-US"/>
              </a:p>
            </p:txBody>
          </p:sp>
          <p:sp>
            <p:nvSpPr>
              <p:cNvPr id="51312" name="Rectangle 28"/>
              <p:cNvSpPr>
                <a:spLocks noChangeArrowheads="1"/>
              </p:cNvSpPr>
              <p:nvPr/>
            </p:nvSpPr>
            <p:spPr bwMode="auto">
              <a:xfrm>
                <a:off x="1728" y="3552"/>
                <a:ext cx="144" cy="144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9pPr>
              </a:lstStyle>
              <a:p>
                <a:endParaRPr lang="nb-NO" altLang="en-US"/>
              </a:p>
            </p:txBody>
          </p:sp>
          <p:sp>
            <p:nvSpPr>
              <p:cNvPr id="51313" name="Rectangle 29"/>
              <p:cNvSpPr>
                <a:spLocks noChangeArrowheads="1"/>
              </p:cNvSpPr>
              <p:nvPr/>
            </p:nvSpPr>
            <p:spPr bwMode="auto">
              <a:xfrm>
                <a:off x="1872" y="3552"/>
                <a:ext cx="144" cy="144"/>
              </a:xfrm>
              <a:prstGeom prst="rect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9pPr>
              </a:lstStyle>
              <a:p>
                <a:endParaRPr lang="nb-NO" altLang="en-US"/>
              </a:p>
            </p:txBody>
          </p:sp>
          <p:sp>
            <p:nvSpPr>
              <p:cNvPr id="51314" name="Rectangle 30"/>
              <p:cNvSpPr>
                <a:spLocks noChangeArrowheads="1"/>
              </p:cNvSpPr>
              <p:nvPr/>
            </p:nvSpPr>
            <p:spPr bwMode="auto">
              <a:xfrm>
                <a:off x="2016" y="3552"/>
                <a:ext cx="144" cy="144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9pPr>
              </a:lstStyle>
              <a:p>
                <a:endParaRPr lang="nb-NO" altLang="en-US"/>
              </a:p>
            </p:txBody>
          </p:sp>
          <p:sp>
            <p:nvSpPr>
              <p:cNvPr id="51315" name="Rectangle 31"/>
              <p:cNvSpPr>
                <a:spLocks noChangeArrowheads="1"/>
              </p:cNvSpPr>
              <p:nvPr/>
            </p:nvSpPr>
            <p:spPr bwMode="auto">
              <a:xfrm>
                <a:off x="2160" y="3552"/>
                <a:ext cx="144" cy="144"/>
              </a:xfrm>
              <a:prstGeom prst="rect">
                <a:avLst/>
              </a:prstGeom>
              <a:solidFill>
                <a:schemeClr val="folHlink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9pPr>
              </a:lstStyle>
              <a:p>
                <a:endParaRPr lang="nb-NO" altLang="en-US"/>
              </a:p>
            </p:txBody>
          </p:sp>
          <p:sp>
            <p:nvSpPr>
              <p:cNvPr id="51316" name="Rectangle 32"/>
              <p:cNvSpPr>
                <a:spLocks noChangeArrowheads="1"/>
              </p:cNvSpPr>
              <p:nvPr/>
            </p:nvSpPr>
            <p:spPr bwMode="auto">
              <a:xfrm>
                <a:off x="2304" y="3552"/>
                <a:ext cx="144" cy="144"/>
              </a:xfrm>
              <a:prstGeom prst="rect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9pPr>
              </a:lstStyle>
              <a:p>
                <a:endParaRPr lang="nb-NO" altLang="en-US"/>
              </a:p>
            </p:txBody>
          </p:sp>
        </p:grpSp>
        <p:grpSp>
          <p:nvGrpSpPr>
            <p:cNvPr id="51304" name="Group 33"/>
            <p:cNvGrpSpPr>
              <a:grpSpLocks/>
            </p:cNvGrpSpPr>
            <p:nvPr/>
          </p:nvGrpSpPr>
          <p:grpSpPr bwMode="auto">
            <a:xfrm>
              <a:off x="5088" y="1920"/>
              <a:ext cx="864" cy="144"/>
              <a:chOff x="1584" y="3552"/>
              <a:chExt cx="864" cy="144"/>
            </a:xfrm>
          </p:grpSpPr>
          <p:sp>
            <p:nvSpPr>
              <p:cNvPr id="51305" name="Rectangle 34"/>
              <p:cNvSpPr>
                <a:spLocks noChangeArrowheads="1"/>
              </p:cNvSpPr>
              <p:nvPr/>
            </p:nvSpPr>
            <p:spPr bwMode="auto">
              <a:xfrm>
                <a:off x="1584" y="3552"/>
                <a:ext cx="144" cy="144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9pPr>
              </a:lstStyle>
              <a:p>
                <a:endParaRPr lang="nb-NO" altLang="en-US"/>
              </a:p>
            </p:txBody>
          </p:sp>
          <p:sp>
            <p:nvSpPr>
              <p:cNvPr id="51306" name="Rectangle 35"/>
              <p:cNvSpPr>
                <a:spLocks noChangeArrowheads="1"/>
              </p:cNvSpPr>
              <p:nvPr/>
            </p:nvSpPr>
            <p:spPr bwMode="auto">
              <a:xfrm>
                <a:off x="1728" y="3552"/>
                <a:ext cx="144" cy="144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9pPr>
              </a:lstStyle>
              <a:p>
                <a:endParaRPr lang="nb-NO" altLang="en-US"/>
              </a:p>
            </p:txBody>
          </p:sp>
          <p:sp>
            <p:nvSpPr>
              <p:cNvPr id="51307" name="Rectangle 36"/>
              <p:cNvSpPr>
                <a:spLocks noChangeArrowheads="1"/>
              </p:cNvSpPr>
              <p:nvPr/>
            </p:nvSpPr>
            <p:spPr bwMode="auto">
              <a:xfrm>
                <a:off x="1872" y="3552"/>
                <a:ext cx="144" cy="144"/>
              </a:xfrm>
              <a:prstGeom prst="rect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9pPr>
              </a:lstStyle>
              <a:p>
                <a:endParaRPr lang="nb-NO" altLang="en-US"/>
              </a:p>
            </p:txBody>
          </p:sp>
          <p:sp>
            <p:nvSpPr>
              <p:cNvPr id="51308" name="Rectangle 37"/>
              <p:cNvSpPr>
                <a:spLocks noChangeArrowheads="1"/>
              </p:cNvSpPr>
              <p:nvPr/>
            </p:nvSpPr>
            <p:spPr bwMode="auto">
              <a:xfrm>
                <a:off x="2016" y="3552"/>
                <a:ext cx="144" cy="144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9pPr>
              </a:lstStyle>
              <a:p>
                <a:endParaRPr lang="nb-NO" altLang="en-US"/>
              </a:p>
            </p:txBody>
          </p:sp>
          <p:sp>
            <p:nvSpPr>
              <p:cNvPr id="51309" name="Rectangle 38"/>
              <p:cNvSpPr>
                <a:spLocks noChangeArrowheads="1"/>
              </p:cNvSpPr>
              <p:nvPr/>
            </p:nvSpPr>
            <p:spPr bwMode="auto">
              <a:xfrm>
                <a:off x="2160" y="3552"/>
                <a:ext cx="144" cy="144"/>
              </a:xfrm>
              <a:prstGeom prst="rect">
                <a:avLst/>
              </a:prstGeom>
              <a:solidFill>
                <a:schemeClr val="folHlink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9pPr>
              </a:lstStyle>
              <a:p>
                <a:endParaRPr lang="nb-NO" altLang="en-US"/>
              </a:p>
            </p:txBody>
          </p:sp>
          <p:sp>
            <p:nvSpPr>
              <p:cNvPr id="51310" name="Rectangle 39"/>
              <p:cNvSpPr>
                <a:spLocks noChangeArrowheads="1"/>
              </p:cNvSpPr>
              <p:nvPr/>
            </p:nvSpPr>
            <p:spPr bwMode="auto">
              <a:xfrm>
                <a:off x="2304" y="3552"/>
                <a:ext cx="144" cy="144"/>
              </a:xfrm>
              <a:prstGeom prst="rect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9pPr>
              </a:lstStyle>
              <a:p>
                <a:endParaRPr lang="nb-NO" altLang="en-US"/>
              </a:p>
            </p:txBody>
          </p:sp>
        </p:grpSp>
      </p:grpSp>
      <p:grpSp>
        <p:nvGrpSpPr>
          <p:cNvPr id="51205" name="Group 40"/>
          <p:cNvGrpSpPr>
            <a:grpSpLocks/>
          </p:cNvGrpSpPr>
          <p:nvPr/>
        </p:nvGrpSpPr>
        <p:grpSpPr bwMode="auto">
          <a:xfrm>
            <a:off x="2057400" y="4114800"/>
            <a:ext cx="6858000" cy="230188"/>
            <a:chOff x="1632" y="1920"/>
            <a:chExt cx="4320" cy="145"/>
          </a:xfrm>
        </p:grpSpPr>
        <p:grpSp>
          <p:nvGrpSpPr>
            <p:cNvPr id="51261" name="Group 41"/>
            <p:cNvGrpSpPr>
              <a:grpSpLocks/>
            </p:cNvGrpSpPr>
            <p:nvPr/>
          </p:nvGrpSpPr>
          <p:grpSpPr bwMode="auto">
            <a:xfrm>
              <a:off x="1632" y="1920"/>
              <a:ext cx="864" cy="144"/>
              <a:chOff x="1584" y="3552"/>
              <a:chExt cx="864" cy="144"/>
            </a:xfrm>
          </p:grpSpPr>
          <p:sp>
            <p:nvSpPr>
              <p:cNvPr id="51289" name="Rectangle 42"/>
              <p:cNvSpPr>
                <a:spLocks noChangeArrowheads="1"/>
              </p:cNvSpPr>
              <p:nvPr/>
            </p:nvSpPr>
            <p:spPr bwMode="auto">
              <a:xfrm>
                <a:off x="1584" y="3552"/>
                <a:ext cx="144" cy="144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9pPr>
              </a:lstStyle>
              <a:p>
                <a:endParaRPr lang="nb-NO" altLang="en-US"/>
              </a:p>
            </p:txBody>
          </p:sp>
          <p:sp>
            <p:nvSpPr>
              <p:cNvPr id="51290" name="Rectangle 43"/>
              <p:cNvSpPr>
                <a:spLocks noChangeArrowheads="1"/>
              </p:cNvSpPr>
              <p:nvPr/>
            </p:nvSpPr>
            <p:spPr bwMode="auto">
              <a:xfrm>
                <a:off x="1728" y="3552"/>
                <a:ext cx="144" cy="144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9pPr>
              </a:lstStyle>
              <a:p>
                <a:endParaRPr lang="nb-NO" altLang="en-US"/>
              </a:p>
            </p:txBody>
          </p:sp>
          <p:sp>
            <p:nvSpPr>
              <p:cNvPr id="51291" name="Rectangle 44"/>
              <p:cNvSpPr>
                <a:spLocks noChangeArrowheads="1"/>
              </p:cNvSpPr>
              <p:nvPr/>
            </p:nvSpPr>
            <p:spPr bwMode="auto">
              <a:xfrm>
                <a:off x="1872" y="3552"/>
                <a:ext cx="144" cy="144"/>
              </a:xfrm>
              <a:prstGeom prst="rect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9pPr>
              </a:lstStyle>
              <a:p>
                <a:endParaRPr lang="nb-NO" altLang="en-US"/>
              </a:p>
            </p:txBody>
          </p:sp>
          <p:sp>
            <p:nvSpPr>
              <p:cNvPr id="51292" name="Rectangle 45"/>
              <p:cNvSpPr>
                <a:spLocks noChangeArrowheads="1"/>
              </p:cNvSpPr>
              <p:nvPr/>
            </p:nvSpPr>
            <p:spPr bwMode="auto">
              <a:xfrm>
                <a:off x="2016" y="3552"/>
                <a:ext cx="144" cy="144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9pPr>
              </a:lstStyle>
              <a:p>
                <a:endParaRPr lang="nb-NO" altLang="en-US"/>
              </a:p>
            </p:txBody>
          </p:sp>
          <p:sp>
            <p:nvSpPr>
              <p:cNvPr id="51293" name="Rectangle 46"/>
              <p:cNvSpPr>
                <a:spLocks noChangeArrowheads="1"/>
              </p:cNvSpPr>
              <p:nvPr/>
            </p:nvSpPr>
            <p:spPr bwMode="auto">
              <a:xfrm>
                <a:off x="2160" y="3552"/>
                <a:ext cx="144" cy="144"/>
              </a:xfrm>
              <a:prstGeom prst="rect">
                <a:avLst/>
              </a:prstGeom>
              <a:solidFill>
                <a:schemeClr val="folHlink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9pPr>
              </a:lstStyle>
              <a:p>
                <a:endParaRPr lang="nb-NO" altLang="en-US"/>
              </a:p>
            </p:txBody>
          </p:sp>
          <p:sp>
            <p:nvSpPr>
              <p:cNvPr id="51294" name="Rectangle 47"/>
              <p:cNvSpPr>
                <a:spLocks noChangeArrowheads="1"/>
              </p:cNvSpPr>
              <p:nvPr/>
            </p:nvSpPr>
            <p:spPr bwMode="auto">
              <a:xfrm>
                <a:off x="2304" y="3552"/>
                <a:ext cx="144" cy="144"/>
              </a:xfrm>
              <a:prstGeom prst="rect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9pPr>
              </a:lstStyle>
              <a:p>
                <a:endParaRPr lang="nb-NO" altLang="en-US"/>
              </a:p>
            </p:txBody>
          </p:sp>
        </p:grpSp>
        <p:sp>
          <p:nvSpPr>
            <p:cNvPr id="51262" name="Rectangle 48"/>
            <p:cNvSpPr>
              <a:spLocks noChangeArrowheads="1"/>
            </p:cNvSpPr>
            <p:nvPr/>
          </p:nvSpPr>
          <p:spPr bwMode="auto">
            <a:xfrm rot="10800000">
              <a:off x="3216" y="1920"/>
              <a:ext cx="144" cy="144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9pPr>
            </a:lstStyle>
            <a:p>
              <a:endParaRPr lang="nb-NO" altLang="en-US"/>
            </a:p>
          </p:txBody>
        </p:sp>
        <p:sp>
          <p:nvSpPr>
            <p:cNvPr id="51263" name="Rectangle 49"/>
            <p:cNvSpPr>
              <a:spLocks noChangeArrowheads="1"/>
            </p:cNvSpPr>
            <p:nvPr/>
          </p:nvSpPr>
          <p:spPr bwMode="auto">
            <a:xfrm rot="10800000">
              <a:off x="3072" y="1920"/>
              <a:ext cx="144" cy="14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9pPr>
            </a:lstStyle>
            <a:p>
              <a:endParaRPr lang="nb-NO" altLang="en-US"/>
            </a:p>
          </p:txBody>
        </p:sp>
        <p:sp>
          <p:nvSpPr>
            <p:cNvPr id="51264" name="Rectangle 50"/>
            <p:cNvSpPr>
              <a:spLocks noChangeArrowheads="1"/>
            </p:cNvSpPr>
            <p:nvPr/>
          </p:nvSpPr>
          <p:spPr bwMode="auto">
            <a:xfrm rot="10800000">
              <a:off x="2928" y="1921"/>
              <a:ext cx="144" cy="144"/>
            </a:xfrm>
            <a:prstGeom prst="rect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9pPr>
            </a:lstStyle>
            <a:p>
              <a:endParaRPr lang="nb-NO" altLang="en-US"/>
            </a:p>
          </p:txBody>
        </p:sp>
        <p:sp>
          <p:nvSpPr>
            <p:cNvPr id="51265" name="Rectangle 51"/>
            <p:cNvSpPr>
              <a:spLocks noChangeArrowheads="1"/>
            </p:cNvSpPr>
            <p:nvPr/>
          </p:nvSpPr>
          <p:spPr bwMode="auto">
            <a:xfrm rot="10800000">
              <a:off x="2784" y="1921"/>
              <a:ext cx="144" cy="144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9pPr>
            </a:lstStyle>
            <a:p>
              <a:endParaRPr lang="nb-NO" altLang="en-US"/>
            </a:p>
          </p:txBody>
        </p:sp>
        <p:sp>
          <p:nvSpPr>
            <p:cNvPr id="51266" name="Rectangle 52"/>
            <p:cNvSpPr>
              <a:spLocks noChangeArrowheads="1"/>
            </p:cNvSpPr>
            <p:nvPr/>
          </p:nvSpPr>
          <p:spPr bwMode="auto">
            <a:xfrm rot="10800000">
              <a:off x="2640" y="1921"/>
              <a:ext cx="144" cy="144"/>
            </a:xfrm>
            <a:prstGeom prst="rect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9pPr>
            </a:lstStyle>
            <a:p>
              <a:endParaRPr lang="nb-NO" altLang="en-US"/>
            </a:p>
          </p:txBody>
        </p:sp>
        <p:sp>
          <p:nvSpPr>
            <p:cNvPr id="51267" name="Rectangle 53"/>
            <p:cNvSpPr>
              <a:spLocks noChangeArrowheads="1"/>
            </p:cNvSpPr>
            <p:nvPr/>
          </p:nvSpPr>
          <p:spPr bwMode="auto">
            <a:xfrm rot="10800000">
              <a:off x="2496" y="1921"/>
              <a:ext cx="144" cy="144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9pPr>
            </a:lstStyle>
            <a:p>
              <a:endParaRPr lang="nb-NO" altLang="en-US"/>
            </a:p>
          </p:txBody>
        </p:sp>
        <p:grpSp>
          <p:nvGrpSpPr>
            <p:cNvPr id="51268" name="Group 54"/>
            <p:cNvGrpSpPr>
              <a:grpSpLocks/>
            </p:cNvGrpSpPr>
            <p:nvPr/>
          </p:nvGrpSpPr>
          <p:grpSpPr bwMode="auto">
            <a:xfrm>
              <a:off x="3360" y="1920"/>
              <a:ext cx="864" cy="144"/>
              <a:chOff x="1584" y="3552"/>
              <a:chExt cx="864" cy="144"/>
            </a:xfrm>
          </p:grpSpPr>
          <p:sp>
            <p:nvSpPr>
              <p:cNvPr id="51283" name="Rectangle 55"/>
              <p:cNvSpPr>
                <a:spLocks noChangeArrowheads="1"/>
              </p:cNvSpPr>
              <p:nvPr/>
            </p:nvSpPr>
            <p:spPr bwMode="auto">
              <a:xfrm>
                <a:off x="1584" y="3552"/>
                <a:ext cx="144" cy="144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9pPr>
              </a:lstStyle>
              <a:p>
                <a:endParaRPr lang="nb-NO" altLang="en-US"/>
              </a:p>
            </p:txBody>
          </p:sp>
          <p:sp>
            <p:nvSpPr>
              <p:cNvPr id="51284" name="Rectangle 56"/>
              <p:cNvSpPr>
                <a:spLocks noChangeArrowheads="1"/>
              </p:cNvSpPr>
              <p:nvPr/>
            </p:nvSpPr>
            <p:spPr bwMode="auto">
              <a:xfrm>
                <a:off x="1728" y="3552"/>
                <a:ext cx="144" cy="144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9pPr>
              </a:lstStyle>
              <a:p>
                <a:endParaRPr lang="nb-NO" altLang="en-US"/>
              </a:p>
            </p:txBody>
          </p:sp>
          <p:sp>
            <p:nvSpPr>
              <p:cNvPr id="51285" name="Rectangle 57"/>
              <p:cNvSpPr>
                <a:spLocks noChangeArrowheads="1"/>
              </p:cNvSpPr>
              <p:nvPr/>
            </p:nvSpPr>
            <p:spPr bwMode="auto">
              <a:xfrm>
                <a:off x="1872" y="3552"/>
                <a:ext cx="144" cy="144"/>
              </a:xfrm>
              <a:prstGeom prst="rect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9pPr>
              </a:lstStyle>
              <a:p>
                <a:endParaRPr lang="nb-NO" altLang="en-US"/>
              </a:p>
            </p:txBody>
          </p:sp>
          <p:sp>
            <p:nvSpPr>
              <p:cNvPr id="51286" name="Rectangle 58"/>
              <p:cNvSpPr>
                <a:spLocks noChangeArrowheads="1"/>
              </p:cNvSpPr>
              <p:nvPr/>
            </p:nvSpPr>
            <p:spPr bwMode="auto">
              <a:xfrm>
                <a:off x="2016" y="3552"/>
                <a:ext cx="144" cy="144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9pPr>
              </a:lstStyle>
              <a:p>
                <a:endParaRPr lang="nb-NO" altLang="en-US"/>
              </a:p>
            </p:txBody>
          </p:sp>
          <p:sp>
            <p:nvSpPr>
              <p:cNvPr id="51287" name="Rectangle 59"/>
              <p:cNvSpPr>
                <a:spLocks noChangeArrowheads="1"/>
              </p:cNvSpPr>
              <p:nvPr/>
            </p:nvSpPr>
            <p:spPr bwMode="auto">
              <a:xfrm>
                <a:off x="2160" y="3552"/>
                <a:ext cx="144" cy="144"/>
              </a:xfrm>
              <a:prstGeom prst="rect">
                <a:avLst/>
              </a:prstGeom>
              <a:solidFill>
                <a:schemeClr val="folHlink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9pPr>
              </a:lstStyle>
              <a:p>
                <a:endParaRPr lang="nb-NO" altLang="en-US"/>
              </a:p>
            </p:txBody>
          </p:sp>
          <p:sp>
            <p:nvSpPr>
              <p:cNvPr id="51288" name="Rectangle 60"/>
              <p:cNvSpPr>
                <a:spLocks noChangeArrowheads="1"/>
              </p:cNvSpPr>
              <p:nvPr/>
            </p:nvSpPr>
            <p:spPr bwMode="auto">
              <a:xfrm>
                <a:off x="2304" y="3552"/>
                <a:ext cx="144" cy="144"/>
              </a:xfrm>
              <a:prstGeom prst="rect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9pPr>
              </a:lstStyle>
              <a:p>
                <a:endParaRPr lang="nb-NO" altLang="en-US"/>
              </a:p>
            </p:txBody>
          </p:sp>
        </p:grpSp>
        <p:grpSp>
          <p:nvGrpSpPr>
            <p:cNvPr id="51269" name="Group 61"/>
            <p:cNvGrpSpPr>
              <a:grpSpLocks/>
            </p:cNvGrpSpPr>
            <p:nvPr/>
          </p:nvGrpSpPr>
          <p:grpSpPr bwMode="auto">
            <a:xfrm>
              <a:off x="4224" y="1920"/>
              <a:ext cx="864" cy="144"/>
              <a:chOff x="1584" y="3552"/>
              <a:chExt cx="864" cy="144"/>
            </a:xfrm>
          </p:grpSpPr>
          <p:sp>
            <p:nvSpPr>
              <p:cNvPr id="51277" name="Rectangle 62"/>
              <p:cNvSpPr>
                <a:spLocks noChangeArrowheads="1"/>
              </p:cNvSpPr>
              <p:nvPr/>
            </p:nvSpPr>
            <p:spPr bwMode="auto">
              <a:xfrm>
                <a:off x="1584" y="3552"/>
                <a:ext cx="144" cy="144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9pPr>
              </a:lstStyle>
              <a:p>
                <a:endParaRPr lang="nb-NO" altLang="en-US"/>
              </a:p>
            </p:txBody>
          </p:sp>
          <p:sp>
            <p:nvSpPr>
              <p:cNvPr id="51278" name="Rectangle 63"/>
              <p:cNvSpPr>
                <a:spLocks noChangeArrowheads="1"/>
              </p:cNvSpPr>
              <p:nvPr/>
            </p:nvSpPr>
            <p:spPr bwMode="auto">
              <a:xfrm>
                <a:off x="1728" y="3552"/>
                <a:ext cx="144" cy="144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9pPr>
              </a:lstStyle>
              <a:p>
                <a:endParaRPr lang="nb-NO" altLang="en-US"/>
              </a:p>
            </p:txBody>
          </p:sp>
          <p:sp>
            <p:nvSpPr>
              <p:cNvPr id="51279" name="Rectangle 64"/>
              <p:cNvSpPr>
                <a:spLocks noChangeArrowheads="1"/>
              </p:cNvSpPr>
              <p:nvPr/>
            </p:nvSpPr>
            <p:spPr bwMode="auto">
              <a:xfrm>
                <a:off x="1872" y="3552"/>
                <a:ext cx="144" cy="144"/>
              </a:xfrm>
              <a:prstGeom prst="rect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9pPr>
              </a:lstStyle>
              <a:p>
                <a:endParaRPr lang="nb-NO" altLang="en-US"/>
              </a:p>
            </p:txBody>
          </p:sp>
          <p:sp>
            <p:nvSpPr>
              <p:cNvPr id="51280" name="Rectangle 65"/>
              <p:cNvSpPr>
                <a:spLocks noChangeArrowheads="1"/>
              </p:cNvSpPr>
              <p:nvPr/>
            </p:nvSpPr>
            <p:spPr bwMode="auto">
              <a:xfrm>
                <a:off x="2016" y="3552"/>
                <a:ext cx="144" cy="144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9pPr>
              </a:lstStyle>
              <a:p>
                <a:endParaRPr lang="nb-NO" altLang="en-US"/>
              </a:p>
            </p:txBody>
          </p:sp>
          <p:sp>
            <p:nvSpPr>
              <p:cNvPr id="51281" name="Rectangle 66"/>
              <p:cNvSpPr>
                <a:spLocks noChangeArrowheads="1"/>
              </p:cNvSpPr>
              <p:nvPr/>
            </p:nvSpPr>
            <p:spPr bwMode="auto">
              <a:xfrm>
                <a:off x="2160" y="3552"/>
                <a:ext cx="144" cy="144"/>
              </a:xfrm>
              <a:prstGeom prst="rect">
                <a:avLst/>
              </a:prstGeom>
              <a:solidFill>
                <a:schemeClr val="folHlink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9pPr>
              </a:lstStyle>
              <a:p>
                <a:endParaRPr lang="nb-NO" altLang="en-US"/>
              </a:p>
            </p:txBody>
          </p:sp>
          <p:sp>
            <p:nvSpPr>
              <p:cNvPr id="51282" name="Rectangle 67"/>
              <p:cNvSpPr>
                <a:spLocks noChangeArrowheads="1"/>
              </p:cNvSpPr>
              <p:nvPr/>
            </p:nvSpPr>
            <p:spPr bwMode="auto">
              <a:xfrm>
                <a:off x="2304" y="3552"/>
                <a:ext cx="144" cy="144"/>
              </a:xfrm>
              <a:prstGeom prst="rect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9pPr>
              </a:lstStyle>
              <a:p>
                <a:endParaRPr lang="nb-NO" altLang="en-US"/>
              </a:p>
            </p:txBody>
          </p:sp>
        </p:grpSp>
        <p:grpSp>
          <p:nvGrpSpPr>
            <p:cNvPr id="51270" name="Group 68"/>
            <p:cNvGrpSpPr>
              <a:grpSpLocks/>
            </p:cNvGrpSpPr>
            <p:nvPr/>
          </p:nvGrpSpPr>
          <p:grpSpPr bwMode="auto">
            <a:xfrm>
              <a:off x="5088" y="1920"/>
              <a:ext cx="864" cy="144"/>
              <a:chOff x="1584" y="3552"/>
              <a:chExt cx="864" cy="144"/>
            </a:xfrm>
          </p:grpSpPr>
          <p:sp>
            <p:nvSpPr>
              <p:cNvPr id="51271" name="Rectangle 69"/>
              <p:cNvSpPr>
                <a:spLocks noChangeArrowheads="1"/>
              </p:cNvSpPr>
              <p:nvPr/>
            </p:nvSpPr>
            <p:spPr bwMode="auto">
              <a:xfrm>
                <a:off x="1584" y="3552"/>
                <a:ext cx="144" cy="144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9pPr>
              </a:lstStyle>
              <a:p>
                <a:endParaRPr lang="nb-NO" altLang="en-US"/>
              </a:p>
            </p:txBody>
          </p:sp>
          <p:sp>
            <p:nvSpPr>
              <p:cNvPr id="51272" name="Rectangle 70"/>
              <p:cNvSpPr>
                <a:spLocks noChangeArrowheads="1"/>
              </p:cNvSpPr>
              <p:nvPr/>
            </p:nvSpPr>
            <p:spPr bwMode="auto">
              <a:xfrm>
                <a:off x="1728" y="3552"/>
                <a:ext cx="144" cy="144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9pPr>
              </a:lstStyle>
              <a:p>
                <a:endParaRPr lang="nb-NO" altLang="en-US"/>
              </a:p>
            </p:txBody>
          </p:sp>
          <p:sp>
            <p:nvSpPr>
              <p:cNvPr id="51273" name="Rectangle 71"/>
              <p:cNvSpPr>
                <a:spLocks noChangeArrowheads="1"/>
              </p:cNvSpPr>
              <p:nvPr/>
            </p:nvSpPr>
            <p:spPr bwMode="auto">
              <a:xfrm>
                <a:off x="1872" y="3552"/>
                <a:ext cx="144" cy="144"/>
              </a:xfrm>
              <a:prstGeom prst="rect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9pPr>
              </a:lstStyle>
              <a:p>
                <a:endParaRPr lang="nb-NO" altLang="en-US"/>
              </a:p>
            </p:txBody>
          </p:sp>
          <p:sp>
            <p:nvSpPr>
              <p:cNvPr id="51274" name="Rectangle 72"/>
              <p:cNvSpPr>
                <a:spLocks noChangeArrowheads="1"/>
              </p:cNvSpPr>
              <p:nvPr/>
            </p:nvSpPr>
            <p:spPr bwMode="auto">
              <a:xfrm>
                <a:off x="2016" y="3552"/>
                <a:ext cx="144" cy="144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9pPr>
              </a:lstStyle>
              <a:p>
                <a:endParaRPr lang="nb-NO" altLang="en-US"/>
              </a:p>
            </p:txBody>
          </p:sp>
          <p:sp>
            <p:nvSpPr>
              <p:cNvPr id="51275" name="Rectangle 73"/>
              <p:cNvSpPr>
                <a:spLocks noChangeArrowheads="1"/>
              </p:cNvSpPr>
              <p:nvPr/>
            </p:nvSpPr>
            <p:spPr bwMode="auto">
              <a:xfrm>
                <a:off x="2160" y="3552"/>
                <a:ext cx="144" cy="144"/>
              </a:xfrm>
              <a:prstGeom prst="rect">
                <a:avLst/>
              </a:prstGeom>
              <a:solidFill>
                <a:schemeClr val="folHlink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9pPr>
              </a:lstStyle>
              <a:p>
                <a:endParaRPr lang="nb-NO" altLang="en-US"/>
              </a:p>
            </p:txBody>
          </p:sp>
          <p:sp>
            <p:nvSpPr>
              <p:cNvPr id="51276" name="Rectangle 74"/>
              <p:cNvSpPr>
                <a:spLocks noChangeArrowheads="1"/>
              </p:cNvSpPr>
              <p:nvPr/>
            </p:nvSpPr>
            <p:spPr bwMode="auto">
              <a:xfrm>
                <a:off x="2304" y="3552"/>
                <a:ext cx="144" cy="144"/>
              </a:xfrm>
              <a:prstGeom prst="rect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9pPr>
              </a:lstStyle>
              <a:p>
                <a:endParaRPr lang="nb-NO" altLang="en-US"/>
              </a:p>
            </p:txBody>
          </p:sp>
        </p:grpSp>
      </p:grpSp>
      <p:grpSp>
        <p:nvGrpSpPr>
          <p:cNvPr id="51206" name="Group 75"/>
          <p:cNvGrpSpPr>
            <a:grpSpLocks/>
          </p:cNvGrpSpPr>
          <p:nvPr/>
        </p:nvGrpSpPr>
        <p:grpSpPr bwMode="auto">
          <a:xfrm>
            <a:off x="2057400" y="5181600"/>
            <a:ext cx="6858000" cy="230188"/>
            <a:chOff x="1632" y="1920"/>
            <a:chExt cx="4320" cy="145"/>
          </a:xfrm>
        </p:grpSpPr>
        <p:grpSp>
          <p:nvGrpSpPr>
            <p:cNvPr id="51227" name="Group 76"/>
            <p:cNvGrpSpPr>
              <a:grpSpLocks/>
            </p:cNvGrpSpPr>
            <p:nvPr/>
          </p:nvGrpSpPr>
          <p:grpSpPr bwMode="auto">
            <a:xfrm>
              <a:off x="1632" y="1920"/>
              <a:ext cx="864" cy="144"/>
              <a:chOff x="1584" y="3552"/>
              <a:chExt cx="864" cy="144"/>
            </a:xfrm>
          </p:grpSpPr>
          <p:sp>
            <p:nvSpPr>
              <p:cNvPr id="51255" name="Rectangle 77"/>
              <p:cNvSpPr>
                <a:spLocks noChangeArrowheads="1"/>
              </p:cNvSpPr>
              <p:nvPr/>
            </p:nvSpPr>
            <p:spPr bwMode="auto">
              <a:xfrm>
                <a:off x="1584" y="3552"/>
                <a:ext cx="144" cy="144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9pPr>
              </a:lstStyle>
              <a:p>
                <a:endParaRPr lang="nb-NO" altLang="en-US"/>
              </a:p>
            </p:txBody>
          </p:sp>
          <p:sp>
            <p:nvSpPr>
              <p:cNvPr id="51256" name="Rectangle 78"/>
              <p:cNvSpPr>
                <a:spLocks noChangeArrowheads="1"/>
              </p:cNvSpPr>
              <p:nvPr/>
            </p:nvSpPr>
            <p:spPr bwMode="auto">
              <a:xfrm>
                <a:off x="1728" y="3552"/>
                <a:ext cx="144" cy="144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9pPr>
              </a:lstStyle>
              <a:p>
                <a:endParaRPr lang="nb-NO" altLang="en-US"/>
              </a:p>
            </p:txBody>
          </p:sp>
          <p:sp>
            <p:nvSpPr>
              <p:cNvPr id="51257" name="Rectangle 79"/>
              <p:cNvSpPr>
                <a:spLocks noChangeArrowheads="1"/>
              </p:cNvSpPr>
              <p:nvPr/>
            </p:nvSpPr>
            <p:spPr bwMode="auto">
              <a:xfrm>
                <a:off x="1872" y="3552"/>
                <a:ext cx="144" cy="144"/>
              </a:xfrm>
              <a:prstGeom prst="rect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9pPr>
              </a:lstStyle>
              <a:p>
                <a:endParaRPr lang="nb-NO" altLang="en-US"/>
              </a:p>
            </p:txBody>
          </p:sp>
          <p:sp>
            <p:nvSpPr>
              <p:cNvPr id="51258" name="Rectangle 80"/>
              <p:cNvSpPr>
                <a:spLocks noChangeArrowheads="1"/>
              </p:cNvSpPr>
              <p:nvPr/>
            </p:nvSpPr>
            <p:spPr bwMode="auto">
              <a:xfrm>
                <a:off x="2016" y="3552"/>
                <a:ext cx="144" cy="144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9pPr>
              </a:lstStyle>
              <a:p>
                <a:endParaRPr lang="nb-NO" altLang="en-US"/>
              </a:p>
            </p:txBody>
          </p:sp>
          <p:sp>
            <p:nvSpPr>
              <p:cNvPr id="51259" name="Rectangle 81"/>
              <p:cNvSpPr>
                <a:spLocks noChangeArrowheads="1"/>
              </p:cNvSpPr>
              <p:nvPr/>
            </p:nvSpPr>
            <p:spPr bwMode="auto">
              <a:xfrm>
                <a:off x="2160" y="3552"/>
                <a:ext cx="144" cy="144"/>
              </a:xfrm>
              <a:prstGeom prst="rect">
                <a:avLst/>
              </a:prstGeom>
              <a:solidFill>
                <a:schemeClr val="folHlink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9pPr>
              </a:lstStyle>
              <a:p>
                <a:endParaRPr lang="nb-NO" altLang="en-US"/>
              </a:p>
            </p:txBody>
          </p:sp>
          <p:sp>
            <p:nvSpPr>
              <p:cNvPr id="51260" name="Rectangle 82"/>
              <p:cNvSpPr>
                <a:spLocks noChangeArrowheads="1"/>
              </p:cNvSpPr>
              <p:nvPr/>
            </p:nvSpPr>
            <p:spPr bwMode="auto">
              <a:xfrm>
                <a:off x="2304" y="3552"/>
                <a:ext cx="144" cy="144"/>
              </a:xfrm>
              <a:prstGeom prst="rect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9pPr>
              </a:lstStyle>
              <a:p>
                <a:endParaRPr lang="nb-NO" altLang="en-US"/>
              </a:p>
            </p:txBody>
          </p:sp>
        </p:grpSp>
        <p:sp>
          <p:nvSpPr>
            <p:cNvPr id="51228" name="Rectangle 83"/>
            <p:cNvSpPr>
              <a:spLocks noChangeArrowheads="1"/>
            </p:cNvSpPr>
            <p:nvPr/>
          </p:nvSpPr>
          <p:spPr bwMode="auto">
            <a:xfrm rot="10800000">
              <a:off x="3216" y="1920"/>
              <a:ext cx="144" cy="144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9pPr>
            </a:lstStyle>
            <a:p>
              <a:endParaRPr lang="nb-NO" altLang="en-US"/>
            </a:p>
          </p:txBody>
        </p:sp>
        <p:sp>
          <p:nvSpPr>
            <p:cNvPr id="51229" name="Rectangle 84"/>
            <p:cNvSpPr>
              <a:spLocks noChangeArrowheads="1"/>
            </p:cNvSpPr>
            <p:nvPr/>
          </p:nvSpPr>
          <p:spPr bwMode="auto">
            <a:xfrm rot="10800000">
              <a:off x="3072" y="1920"/>
              <a:ext cx="144" cy="14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9pPr>
            </a:lstStyle>
            <a:p>
              <a:endParaRPr lang="nb-NO" altLang="en-US"/>
            </a:p>
          </p:txBody>
        </p:sp>
        <p:sp>
          <p:nvSpPr>
            <p:cNvPr id="51230" name="Rectangle 85"/>
            <p:cNvSpPr>
              <a:spLocks noChangeArrowheads="1"/>
            </p:cNvSpPr>
            <p:nvPr/>
          </p:nvSpPr>
          <p:spPr bwMode="auto">
            <a:xfrm rot="10800000">
              <a:off x="2928" y="1921"/>
              <a:ext cx="144" cy="144"/>
            </a:xfrm>
            <a:prstGeom prst="rect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9pPr>
            </a:lstStyle>
            <a:p>
              <a:endParaRPr lang="nb-NO" altLang="en-US"/>
            </a:p>
          </p:txBody>
        </p:sp>
        <p:sp>
          <p:nvSpPr>
            <p:cNvPr id="51231" name="Rectangle 86"/>
            <p:cNvSpPr>
              <a:spLocks noChangeArrowheads="1"/>
            </p:cNvSpPr>
            <p:nvPr/>
          </p:nvSpPr>
          <p:spPr bwMode="auto">
            <a:xfrm rot="10800000">
              <a:off x="2784" y="1921"/>
              <a:ext cx="144" cy="144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9pPr>
            </a:lstStyle>
            <a:p>
              <a:endParaRPr lang="nb-NO" altLang="en-US"/>
            </a:p>
          </p:txBody>
        </p:sp>
        <p:sp>
          <p:nvSpPr>
            <p:cNvPr id="51232" name="Rectangle 87"/>
            <p:cNvSpPr>
              <a:spLocks noChangeArrowheads="1"/>
            </p:cNvSpPr>
            <p:nvPr/>
          </p:nvSpPr>
          <p:spPr bwMode="auto">
            <a:xfrm rot="10800000">
              <a:off x="2640" y="1921"/>
              <a:ext cx="144" cy="144"/>
            </a:xfrm>
            <a:prstGeom prst="rect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9pPr>
            </a:lstStyle>
            <a:p>
              <a:endParaRPr lang="nb-NO" altLang="en-US"/>
            </a:p>
          </p:txBody>
        </p:sp>
        <p:sp>
          <p:nvSpPr>
            <p:cNvPr id="51233" name="Rectangle 88"/>
            <p:cNvSpPr>
              <a:spLocks noChangeArrowheads="1"/>
            </p:cNvSpPr>
            <p:nvPr/>
          </p:nvSpPr>
          <p:spPr bwMode="auto">
            <a:xfrm rot="10800000">
              <a:off x="2496" y="1921"/>
              <a:ext cx="144" cy="144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9pPr>
            </a:lstStyle>
            <a:p>
              <a:endParaRPr lang="nb-NO" altLang="en-US"/>
            </a:p>
          </p:txBody>
        </p:sp>
        <p:grpSp>
          <p:nvGrpSpPr>
            <p:cNvPr id="51234" name="Group 89"/>
            <p:cNvGrpSpPr>
              <a:grpSpLocks/>
            </p:cNvGrpSpPr>
            <p:nvPr/>
          </p:nvGrpSpPr>
          <p:grpSpPr bwMode="auto">
            <a:xfrm>
              <a:off x="3360" y="1920"/>
              <a:ext cx="864" cy="144"/>
              <a:chOff x="1584" y="3552"/>
              <a:chExt cx="864" cy="144"/>
            </a:xfrm>
          </p:grpSpPr>
          <p:sp>
            <p:nvSpPr>
              <p:cNvPr id="51249" name="Rectangle 90"/>
              <p:cNvSpPr>
                <a:spLocks noChangeArrowheads="1"/>
              </p:cNvSpPr>
              <p:nvPr/>
            </p:nvSpPr>
            <p:spPr bwMode="auto">
              <a:xfrm>
                <a:off x="1584" y="3552"/>
                <a:ext cx="144" cy="144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9pPr>
              </a:lstStyle>
              <a:p>
                <a:endParaRPr lang="nb-NO" altLang="en-US"/>
              </a:p>
            </p:txBody>
          </p:sp>
          <p:sp>
            <p:nvSpPr>
              <p:cNvPr id="51250" name="Rectangle 91"/>
              <p:cNvSpPr>
                <a:spLocks noChangeArrowheads="1"/>
              </p:cNvSpPr>
              <p:nvPr/>
            </p:nvSpPr>
            <p:spPr bwMode="auto">
              <a:xfrm>
                <a:off x="1728" y="3552"/>
                <a:ext cx="144" cy="144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9pPr>
              </a:lstStyle>
              <a:p>
                <a:endParaRPr lang="nb-NO" altLang="en-US"/>
              </a:p>
            </p:txBody>
          </p:sp>
          <p:sp>
            <p:nvSpPr>
              <p:cNvPr id="51251" name="Rectangle 92"/>
              <p:cNvSpPr>
                <a:spLocks noChangeArrowheads="1"/>
              </p:cNvSpPr>
              <p:nvPr/>
            </p:nvSpPr>
            <p:spPr bwMode="auto">
              <a:xfrm>
                <a:off x="1872" y="3552"/>
                <a:ext cx="144" cy="144"/>
              </a:xfrm>
              <a:prstGeom prst="rect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9pPr>
              </a:lstStyle>
              <a:p>
                <a:endParaRPr lang="nb-NO" altLang="en-US"/>
              </a:p>
            </p:txBody>
          </p:sp>
          <p:sp>
            <p:nvSpPr>
              <p:cNvPr id="51252" name="Rectangle 93"/>
              <p:cNvSpPr>
                <a:spLocks noChangeArrowheads="1"/>
              </p:cNvSpPr>
              <p:nvPr/>
            </p:nvSpPr>
            <p:spPr bwMode="auto">
              <a:xfrm>
                <a:off x="2016" y="3552"/>
                <a:ext cx="144" cy="144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9pPr>
              </a:lstStyle>
              <a:p>
                <a:endParaRPr lang="nb-NO" altLang="en-US"/>
              </a:p>
            </p:txBody>
          </p:sp>
          <p:sp>
            <p:nvSpPr>
              <p:cNvPr id="51253" name="Rectangle 94"/>
              <p:cNvSpPr>
                <a:spLocks noChangeArrowheads="1"/>
              </p:cNvSpPr>
              <p:nvPr/>
            </p:nvSpPr>
            <p:spPr bwMode="auto">
              <a:xfrm>
                <a:off x="2160" y="3552"/>
                <a:ext cx="144" cy="144"/>
              </a:xfrm>
              <a:prstGeom prst="rect">
                <a:avLst/>
              </a:prstGeom>
              <a:solidFill>
                <a:schemeClr val="folHlink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9pPr>
              </a:lstStyle>
              <a:p>
                <a:endParaRPr lang="nb-NO" altLang="en-US"/>
              </a:p>
            </p:txBody>
          </p:sp>
          <p:sp>
            <p:nvSpPr>
              <p:cNvPr id="51254" name="Rectangle 95"/>
              <p:cNvSpPr>
                <a:spLocks noChangeArrowheads="1"/>
              </p:cNvSpPr>
              <p:nvPr/>
            </p:nvSpPr>
            <p:spPr bwMode="auto">
              <a:xfrm>
                <a:off x="2304" y="3552"/>
                <a:ext cx="144" cy="144"/>
              </a:xfrm>
              <a:prstGeom prst="rect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9pPr>
              </a:lstStyle>
              <a:p>
                <a:endParaRPr lang="nb-NO" altLang="en-US"/>
              </a:p>
            </p:txBody>
          </p:sp>
        </p:grpSp>
        <p:grpSp>
          <p:nvGrpSpPr>
            <p:cNvPr id="51235" name="Group 96"/>
            <p:cNvGrpSpPr>
              <a:grpSpLocks/>
            </p:cNvGrpSpPr>
            <p:nvPr/>
          </p:nvGrpSpPr>
          <p:grpSpPr bwMode="auto">
            <a:xfrm>
              <a:off x="4224" y="1920"/>
              <a:ext cx="864" cy="144"/>
              <a:chOff x="1584" y="3552"/>
              <a:chExt cx="864" cy="144"/>
            </a:xfrm>
          </p:grpSpPr>
          <p:sp>
            <p:nvSpPr>
              <p:cNvPr id="51243" name="Rectangle 97"/>
              <p:cNvSpPr>
                <a:spLocks noChangeArrowheads="1"/>
              </p:cNvSpPr>
              <p:nvPr/>
            </p:nvSpPr>
            <p:spPr bwMode="auto">
              <a:xfrm>
                <a:off x="1584" y="3552"/>
                <a:ext cx="144" cy="144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9pPr>
              </a:lstStyle>
              <a:p>
                <a:endParaRPr lang="nb-NO" altLang="en-US"/>
              </a:p>
            </p:txBody>
          </p:sp>
          <p:sp>
            <p:nvSpPr>
              <p:cNvPr id="51244" name="Rectangle 98"/>
              <p:cNvSpPr>
                <a:spLocks noChangeArrowheads="1"/>
              </p:cNvSpPr>
              <p:nvPr/>
            </p:nvSpPr>
            <p:spPr bwMode="auto">
              <a:xfrm>
                <a:off x="1728" y="3552"/>
                <a:ext cx="144" cy="144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9pPr>
              </a:lstStyle>
              <a:p>
                <a:endParaRPr lang="nb-NO" altLang="en-US"/>
              </a:p>
            </p:txBody>
          </p:sp>
          <p:sp>
            <p:nvSpPr>
              <p:cNvPr id="51245" name="Rectangle 99"/>
              <p:cNvSpPr>
                <a:spLocks noChangeArrowheads="1"/>
              </p:cNvSpPr>
              <p:nvPr/>
            </p:nvSpPr>
            <p:spPr bwMode="auto">
              <a:xfrm>
                <a:off x="1872" y="3552"/>
                <a:ext cx="144" cy="144"/>
              </a:xfrm>
              <a:prstGeom prst="rect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9pPr>
              </a:lstStyle>
              <a:p>
                <a:endParaRPr lang="nb-NO" altLang="en-US"/>
              </a:p>
            </p:txBody>
          </p:sp>
          <p:sp>
            <p:nvSpPr>
              <p:cNvPr id="51246" name="Rectangle 100"/>
              <p:cNvSpPr>
                <a:spLocks noChangeArrowheads="1"/>
              </p:cNvSpPr>
              <p:nvPr/>
            </p:nvSpPr>
            <p:spPr bwMode="auto">
              <a:xfrm>
                <a:off x="2016" y="3552"/>
                <a:ext cx="144" cy="144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9pPr>
              </a:lstStyle>
              <a:p>
                <a:endParaRPr lang="nb-NO" altLang="en-US"/>
              </a:p>
            </p:txBody>
          </p:sp>
          <p:sp>
            <p:nvSpPr>
              <p:cNvPr id="51247" name="Rectangle 101"/>
              <p:cNvSpPr>
                <a:spLocks noChangeArrowheads="1"/>
              </p:cNvSpPr>
              <p:nvPr/>
            </p:nvSpPr>
            <p:spPr bwMode="auto">
              <a:xfrm>
                <a:off x="2160" y="3552"/>
                <a:ext cx="144" cy="144"/>
              </a:xfrm>
              <a:prstGeom prst="rect">
                <a:avLst/>
              </a:prstGeom>
              <a:solidFill>
                <a:schemeClr val="folHlink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9pPr>
              </a:lstStyle>
              <a:p>
                <a:endParaRPr lang="nb-NO" altLang="en-US"/>
              </a:p>
            </p:txBody>
          </p:sp>
          <p:sp>
            <p:nvSpPr>
              <p:cNvPr id="51248" name="Rectangle 102"/>
              <p:cNvSpPr>
                <a:spLocks noChangeArrowheads="1"/>
              </p:cNvSpPr>
              <p:nvPr/>
            </p:nvSpPr>
            <p:spPr bwMode="auto">
              <a:xfrm>
                <a:off x="2304" y="3552"/>
                <a:ext cx="144" cy="144"/>
              </a:xfrm>
              <a:prstGeom prst="rect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9pPr>
              </a:lstStyle>
              <a:p>
                <a:endParaRPr lang="nb-NO" altLang="en-US"/>
              </a:p>
            </p:txBody>
          </p:sp>
        </p:grpSp>
        <p:grpSp>
          <p:nvGrpSpPr>
            <p:cNvPr id="51236" name="Group 103"/>
            <p:cNvGrpSpPr>
              <a:grpSpLocks/>
            </p:cNvGrpSpPr>
            <p:nvPr/>
          </p:nvGrpSpPr>
          <p:grpSpPr bwMode="auto">
            <a:xfrm>
              <a:off x="5088" y="1920"/>
              <a:ext cx="864" cy="144"/>
              <a:chOff x="1584" y="3552"/>
              <a:chExt cx="864" cy="144"/>
            </a:xfrm>
          </p:grpSpPr>
          <p:sp>
            <p:nvSpPr>
              <p:cNvPr id="51237" name="Rectangle 104"/>
              <p:cNvSpPr>
                <a:spLocks noChangeArrowheads="1"/>
              </p:cNvSpPr>
              <p:nvPr/>
            </p:nvSpPr>
            <p:spPr bwMode="auto">
              <a:xfrm>
                <a:off x="1584" y="3552"/>
                <a:ext cx="144" cy="144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9pPr>
              </a:lstStyle>
              <a:p>
                <a:endParaRPr lang="nb-NO" altLang="en-US"/>
              </a:p>
            </p:txBody>
          </p:sp>
          <p:sp>
            <p:nvSpPr>
              <p:cNvPr id="51238" name="Rectangle 105"/>
              <p:cNvSpPr>
                <a:spLocks noChangeArrowheads="1"/>
              </p:cNvSpPr>
              <p:nvPr/>
            </p:nvSpPr>
            <p:spPr bwMode="auto">
              <a:xfrm>
                <a:off x="1728" y="3552"/>
                <a:ext cx="144" cy="144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9pPr>
              </a:lstStyle>
              <a:p>
                <a:endParaRPr lang="nb-NO" altLang="en-US"/>
              </a:p>
            </p:txBody>
          </p:sp>
          <p:sp>
            <p:nvSpPr>
              <p:cNvPr id="51239" name="Rectangle 106"/>
              <p:cNvSpPr>
                <a:spLocks noChangeArrowheads="1"/>
              </p:cNvSpPr>
              <p:nvPr/>
            </p:nvSpPr>
            <p:spPr bwMode="auto">
              <a:xfrm>
                <a:off x="1872" y="3552"/>
                <a:ext cx="144" cy="144"/>
              </a:xfrm>
              <a:prstGeom prst="rect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9pPr>
              </a:lstStyle>
              <a:p>
                <a:endParaRPr lang="nb-NO" altLang="en-US"/>
              </a:p>
            </p:txBody>
          </p:sp>
          <p:sp>
            <p:nvSpPr>
              <p:cNvPr id="51240" name="Rectangle 107"/>
              <p:cNvSpPr>
                <a:spLocks noChangeArrowheads="1"/>
              </p:cNvSpPr>
              <p:nvPr/>
            </p:nvSpPr>
            <p:spPr bwMode="auto">
              <a:xfrm>
                <a:off x="2016" y="3552"/>
                <a:ext cx="144" cy="144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9pPr>
              </a:lstStyle>
              <a:p>
                <a:endParaRPr lang="nb-NO" altLang="en-US"/>
              </a:p>
            </p:txBody>
          </p:sp>
          <p:sp>
            <p:nvSpPr>
              <p:cNvPr id="51241" name="Rectangle 108"/>
              <p:cNvSpPr>
                <a:spLocks noChangeArrowheads="1"/>
              </p:cNvSpPr>
              <p:nvPr/>
            </p:nvSpPr>
            <p:spPr bwMode="auto">
              <a:xfrm>
                <a:off x="2160" y="3552"/>
                <a:ext cx="144" cy="144"/>
              </a:xfrm>
              <a:prstGeom prst="rect">
                <a:avLst/>
              </a:prstGeom>
              <a:solidFill>
                <a:schemeClr val="folHlink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9pPr>
              </a:lstStyle>
              <a:p>
                <a:endParaRPr lang="nb-NO" altLang="en-US"/>
              </a:p>
            </p:txBody>
          </p:sp>
          <p:sp>
            <p:nvSpPr>
              <p:cNvPr id="51242" name="Rectangle 109"/>
              <p:cNvSpPr>
                <a:spLocks noChangeArrowheads="1"/>
              </p:cNvSpPr>
              <p:nvPr/>
            </p:nvSpPr>
            <p:spPr bwMode="auto">
              <a:xfrm>
                <a:off x="2304" y="3552"/>
                <a:ext cx="144" cy="144"/>
              </a:xfrm>
              <a:prstGeom prst="rect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MS PGothic" pitchFamily="34" charset="-128"/>
                  </a:defRPr>
                </a:lvl9pPr>
              </a:lstStyle>
              <a:p>
                <a:endParaRPr lang="nb-NO" altLang="en-US"/>
              </a:p>
            </p:txBody>
          </p:sp>
        </p:grpSp>
      </p:grpSp>
      <p:sp>
        <p:nvSpPr>
          <p:cNvPr id="34926" name="Rectangle 110"/>
          <p:cNvSpPr>
            <a:spLocks noChangeArrowheads="1"/>
          </p:cNvSpPr>
          <p:nvPr/>
        </p:nvSpPr>
        <p:spPr bwMode="auto">
          <a:xfrm>
            <a:off x="0" y="3048000"/>
            <a:ext cx="2057400" cy="228600"/>
          </a:xfrm>
          <a:prstGeom prst="rect">
            <a:avLst/>
          </a:prstGeom>
          <a:gradFill rotWithShape="1">
            <a:gsLst>
              <a:gs pos="0">
                <a:schemeClr val="accent1">
                  <a:alpha val="89999"/>
                </a:schemeClr>
              </a:gs>
              <a:gs pos="50000">
                <a:schemeClr val="bg1">
                  <a:alpha val="50999"/>
                </a:schemeClr>
              </a:gs>
              <a:gs pos="100000">
                <a:schemeClr val="accent1">
                  <a:alpha val="89999"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algn="ctr" eaLnBrk="1" hangingPunct="1"/>
            <a:r>
              <a:rPr lang="en-US" altLang="en-US" sz="1800">
                <a:cs typeface="Arial" pitchFamily="34" charset="0"/>
              </a:rPr>
              <a:t>window</a:t>
            </a:r>
          </a:p>
        </p:txBody>
      </p:sp>
      <p:sp>
        <p:nvSpPr>
          <p:cNvPr id="34927" name="Rectangle 111"/>
          <p:cNvSpPr>
            <a:spLocks noChangeArrowheads="1"/>
          </p:cNvSpPr>
          <p:nvPr/>
        </p:nvSpPr>
        <p:spPr bwMode="auto">
          <a:xfrm>
            <a:off x="0" y="5181600"/>
            <a:ext cx="2057400" cy="228600"/>
          </a:xfrm>
          <a:prstGeom prst="rect">
            <a:avLst/>
          </a:prstGeom>
          <a:gradFill rotWithShape="1">
            <a:gsLst>
              <a:gs pos="0">
                <a:schemeClr val="accent1">
                  <a:alpha val="89999"/>
                </a:schemeClr>
              </a:gs>
              <a:gs pos="50000">
                <a:schemeClr val="bg1">
                  <a:alpha val="50999"/>
                </a:schemeClr>
              </a:gs>
              <a:gs pos="100000">
                <a:schemeClr val="accent1">
                  <a:alpha val="89999"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algn="ctr" eaLnBrk="1" hangingPunct="1"/>
            <a:r>
              <a:rPr lang="en-US" altLang="en-US" sz="1800">
                <a:cs typeface="Arial" pitchFamily="34" charset="0"/>
              </a:rPr>
              <a:t>window</a:t>
            </a:r>
          </a:p>
        </p:txBody>
      </p:sp>
      <p:sp>
        <p:nvSpPr>
          <p:cNvPr id="34928" name="Rectangle 112"/>
          <p:cNvSpPr>
            <a:spLocks noChangeArrowheads="1"/>
          </p:cNvSpPr>
          <p:nvPr/>
        </p:nvSpPr>
        <p:spPr bwMode="auto">
          <a:xfrm>
            <a:off x="2057400" y="4114800"/>
            <a:ext cx="2057400" cy="228600"/>
          </a:xfrm>
          <a:prstGeom prst="rect">
            <a:avLst/>
          </a:prstGeom>
          <a:gradFill rotWithShape="1">
            <a:gsLst>
              <a:gs pos="0">
                <a:schemeClr val="accent1">
                  <a:alpha val="89999"/>
                </a:schemeClr>
              </a:gs>
              <a:gs pos="50000">
                <a:schemeClr val="bg1">
                  <a:alpha val="50999"/>
                </a:schemeClr>
              </a:gs>
              <a:gs pos="100000">
                <a:schemeClr val="accent1">
                  <a:alpha val="89999"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algn="ctr" eaLnBrk="1" hangingPunct="1"/>
            <a:r>
              <a:rPr lang="en-US" altLang="en-US" sz="1800">
                <a:cs typeface="Arial" pitchFamily="34" charset="0"/>
              </a:rPr>
              <a:t>window</a:t>
            </a:r>
          </a:p>
        </p:txBody>
      </p:sp>
      <p:sp>
        <p:nvSpPr>
          <p:cNvPr id="34929" name="Rectangle 113"/>
          <p:cNvSpPr>
            <a:spLocks noChangeArrowheads="1"/>
          </p:cNvSpPr>
          <p:nvPr/>
        </p:nvSpPr>
        <p:spPr bwMode="auto">
          <a:xfrm>
            <a:off x="4114800" y="4114800"/>
            <a:ext cx="2057400" cy="228600"/>
          </a:xfrm>
          <a:prstGeom prst="rect">
            <a:avLst/>
          </a:prstGeom>
          <a:gradFill rotWithShape="1">
            <a:gsLst>
              <a:gs pos="0">
                <a:schemeClr val="accent1">
                  <a:alpha val="89999"/>
                </a:schemeClr>
              </a:gs>
              <a:gs pos="50000">
                <a:schemeClr val="bg1">
                  <a:alpha val="50999"/>
                </a:schemeClr>
              </a:gs>
              <a:gs pos="100000">
                <a:schemeClr val="accent1">
                  <a:alpha val="89999"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algn="ctr" eaLnBrk="1" hangingPunct="1"/>
            <a:r>
              <a:rPr lang="en-US" altLang="en-US" sz="1800">
                <a:cs typeface="Arial" pitchFamily="34" charset="0"/>
              </a:rPr>
              <a:t>window</a:t>
            </a:r>
          </a:p>
        </p:txBody>
      </p:sp>
      <p:sp>
        <p:nvSpPr>
          <p:cNvPr id="34930" name="Rectangle 114"/>
          <p:cNvSpPr>
            <a:spLocks noChangeArrowheads="1"/>
          </p:cNvSpPr>
          <p:nvPr/>
        </p:nvSpPr>
        <p:spPr bwMode="auto">
          <a:xfrm>
            <a:off x="6172200" y="4114800"/>
            <a:ext cx="2057400" cy="228600"/>
          </a:xfrm>
          <a:prstGeom prst="rect">
            <a:avLst/>
          </a:prstGeom>
          <a:gradFill rotWithShape="1">
            <a:gsLst>
              <a:gs pos="0">
                <a:schemeClr val="accent1">
                  <a:alpha val="89999"/>
                </a:schemeClr>
              </a:gs>
              <a:gs pos="50000">
                <a:schemeClr val="bg1">
                  <a:alpha val="50999"/>
                </a:schemeClr>
              </a:gs>
              <a:gs pos="100000">
                <a:schemeClr val="accent1">
                  <a:alpha val="89999"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algn="ctr" eaLnBrk="1" hangingPunct="1"/>
            <a:r>
              <a:rPr lang="en-US" altLang="en-US" sz="1800">
                <a:cs typeface="Arial" pitchFamily="34" charset="0"/>
              </a:rPr>
              <a:t>window</a:t>
            </a:r>
          </a:p>
        </p:txBody>
      </p:sp>
      <p:sp>
        <p:nvSpPr>
          <p:cNvPr id="34931" name="Rectangle 115"/>
          <p:cNvSpPr>
            <a:spLocks noChangeArrowheads="1"/>
          </p:cNvSpPr>
          <p:nvPr/>
        </p:nvSpPr>
        <p:spPr bwMode="auto">
          <a:xfrm>
            <a:off x="8229600" y="4114800"/>
            <a:ext cx="2057400" cy="228600"/>
          </a:xfrm>
          <a:prstGeom prst="rect">
            <a:avLst/>
          </a:prstGeom>
          <a:gradFill rotWithShape="1">
            <a:gsLst>
              <a:gs pos="0">
                <a:schemeClr val="accent1">
                  <a:alpha val="89999"/>
                </a:schemeClr>
              </a:gs>
              <a:gs pos="50000">
                <a:schemeClr val="bg1">
                  <a:alpha val="50999"/>
                </a:schemeClr>
              </a:gs>
              <a:gs pos="100000">
                <a:schemeClr val="accent1">
                  <a:alpha val="89999"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algn="ctr" eaLnBrk="1" hangingPunct="1"/>
            <a:r>
              <a:rPr lang="en-US" altLang="en-US" sz="1800">
                <a:cs typeface="Arial" pitchFamily="34" charset="0"/>
              </a:rPr>
              <a:t>window</a:t>
            </a:r>
          </a:p>
        </p:txBody>
      </p:sp>
      <p:sp>
        <p:nvSpPr>
          <p:cNvPr id="34932" name="Rectangle 116"/>
          <p:cNvSpPr>
            <a:spLocks noChangeArrowheads="1"/>
          </p:cNvSpPr>
          <p:nvPr/>
        </p:nvSpPr>
        <p:spPr bwMode="auto">
          <a:xfrm>
            <a:off x="2057400" y="5181600"/>
            <a:ext cx="2057400" cy="228600"/>
          </a:xfrm>
          <a:prstGeom prst="rect">
            <a:avLst/>
          </a:prstGeom>
          <a:gradFill rotWithShape="1">
            <a:gsLst>
              <a:gs pos="0">
                <a:schemeClr val="accent1">
                  <a:alpha val="89999"/>
                </a:schemeClr>
              </a:gs>
              <a:gs pos="50000">
                <a:schemeClr val="bg1">
                  <a:alpha val="50999"/>
                </a:schemeClr>
              </a:gs>
              <a:gs pos="100000">
                <a:schemeClr val="accent1">
                  <a:alpha val="89999"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algn="ctr" eaLnBrk="1" hangingPunct="1"/>
            <a:r>
              <a:rPr lang="en-US" altLang="en-US" sz="1800">
                <a:cs typeface="Arial" pitchFamily="34" charset="0"/>
              </a:rPr>
              <a:t>window</a:t>
            </a:r>
          </a:p>
        </p:txBody>
      </p:sp>
      <p:sp>
        <p:nvSpPr>
          <p:cNvPr id="34933" name="Rectangle 117"/>
          <p:cNvSpPr>
            <a:spLocks noChangeArrowheads="1"/>
          </p:cNvSpPr>
          <p:nvPr/>
        </p:nvSpPr>
        <p:spPr bwMode="auto">
          <a:xfrm>
            <a:off x="3200400" y="5181600"/>
            <a:ext cx="2057400" cy="228600"/>
          </a:xfrm>
          <a:prstGeom prst="rect">
            <a:avLst/>
          </a:prstGeom>
          <a:gradFill rotWithShape="1">
            <a:gsLst>
              <a:gs pos="0">
                <a:schemeClr val="accent1">
                  <a:alpha val="89999"/>
                </a:schemeClr>
              </a:gs>
              <a:gs pos="50000">
                <a:schemeClr val="bg1">
                  <a:alpha val="50999"/>
                </a:schemeClr>
              </a:gs>
              <a:gs pos="100000">
                <a:schemeClr val="accent1">
                  <a:alpha val="89999"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algn="ctr" eaLnBrk="1" hangingPunct="1"/>
            <a:r>
              <a:rPr lang="en-US" altLang="en-US" sz="1800">
                <a:cs typeface="Arial" pitchFamily="34" charset="0"/>
              </a:rPr>
              <a:t>window</a:t>
            </a:r>
          </a:p>
        </p:txBody>
      </p:sp>
      <p:sp>
        <p:nvSpPr>
          <p:cNvPr id="34934" name="Rectangle 118"/>
          <p:cNvSpPr>
            <a:spLocks noChangeArrowheads="1"/>
          </p:cNvSpPr>
          <p:nvPr/>
        </p:nvSpPr>
        <p:spPr bwMode="auto">
          <a:xfrm>
            <a:off x="4343400" y="5181600"/>
            <a:ext cx="2057400" cy="228600"/>
          </a:xfrm>
          <a:prstGeom prst="rect">
            <a:avLst/>
          </a:prstGeom>
          <a:gradFill rotWithShape="1">
            <a:gsLst>
              <a:gs pos="0">
                <a:schemeClr val="accent1">
                  <a:alpha val="89999"/>
                </a:schemeClr>
              </a:gs>
              <a:gs pos="50000">
                <a:schemeClr val="bg1">
                  <a:alpha val="50999"/>
                </a:schemeClr>
              </a:gs>
              <a:gs pos="100000">
                <a:schemeClr val="accent1">
                  <a:alpha val="89999"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algn="ctr" eaLnBrk="1" hangingPunct="1"/>
            <a:r>
              <a:rPr lang="en-US" altLang="en-US" sz="1800">
                <a:cs typeface="Arial" pitchFamily="34" charset="0"/>
              </a:rPr>
              <a:t>window</a:t>
            </a:r>
          </a:p>
        </p:txBody>
      </p:sp>
      <p:sp>
        <p:nvSpPr>
          <p:cNvPr id="34935" name="Rectangle 119"/>
          <p:cNvSpPr>
            <a:spLocks noChangeArrowheads="1"/>
          </p:cNvSpPr>
          <p:nvPr/>
        </p:nvSpPr>
        <p:spPr bwMode="auto">
          <a:xfrm>
            <a:off x="5486400" y="5181600"/>
            <a:ext cx="2057400" cy="228600"/>
          </a:xfrm>
          <a:prstGeom prst="rect">
            <a:avLst/>
          </a:prstGeom>
          <a:gradFill rotWithShape="1">
            <a:gsLst>
              <a:gs pos="0">
                <a:schemeClr val="accent1">
                  <a:alpha val="89999"/>
                </a:schemeClr>
              </a:gs>
              <a:gs pos="50000">
                <a:schemeClr val="bg1">
                  <a:alpha val="50999"/>
                </a:schemeClr>
              </a:gs>
              <a:gs pos="100000">
                <a:schemeClr val="accent1">
                  <a:alpha val="89999"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algn="ctr" eaLnBrk="1" hangingPunct="1"/>
            <a:r>
              <a:rPr lang="en-US" altLang="en-US" sz="1800">
                <a:cs typeface="Arial" pitchFamily="34" charset="0"/>
              </a:rPr>
              <a:t>window</a:t>
            </a:r>
          </a:p>
        </p:txBody>
      </p:sp>
      <p:sp>
        <p:nvSpPr>
          <p:cNvPr id="34936" name="Rectangle 120"/>
          <p:cNvSpPr>
            <a:spLocks noChangeArrowheads="1"/>
          </p:cNvSpPr>
          <p:nvPr/>
        </p:nvSpPr>
        <p:spPr bwMode="auto">
          <a:xfrm>
            <a:off x="6858000" y="5181600"/>
            <a:ext cx="2057400" cy="228600"/>
          </a:xfrm>
          <a:prstGeom prst="rect">
            <a:avLst/>
          </a:prstGeom>
          <a:gradFill rotWithShape="1">
            <a:gsLst>
              <a:gs pos="0">
                <a:schemeClr val="accent1">
                  <a:alpha val="89999"/>
                </a:schemeClr>
              </a:gs>
              <a:gs pos="50000">
                <a:schemeClr val="bg1">
                  <a:alpha val="50999"/>
                </a:schemeClr>
              </a:gs>
              <a:gs pos="100000">
                <a:schemeClr val="accent1">
                  <a:alpha val="89999"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algn="ctr" eaLnBrk="1" hangingPunct="1"/>
            <a:r>
              <a:rPr lang="en-US" altLang="en-US" sz="1800">
                <a:cs typeface="Arial" pitchFamily="34" charset="0"/>
              </a:rPr>
              <a:t>window</a:t>
            </a:r>
          </a:p>
        </p:txBody>
      </p:sp>
      <p:sp>
        <p:nvSpPr>
          <p:cNvPr id="34937" name="Rectangle 121"/>
          <p:cNvSpPr>
            <a:spLocks noChangeArrowheads="1"/>
          </p:cNvSpPr>
          <p:nvPr/>
        </p:nvSpPr>
        <p:spPr bwMode="auto">
          <a:xfrm>
            <a:off x="8229600" y="5181600"/>
            <a:ext cx="2057400" cy="228600"/>
          </a:xfrm>
          <a:prstGeom prst="rect">
            <a:avLst/>
          </a:prstGeom>
          <a:gradFill rotWithShape="1">
            <a:gsLst>
              <a:gs pos="0">
                <a:schemeClr val="accent1">
                  <a:alpha val="89999"/>
                </a:schemeClr>
              </a:gs>
              <a:gs pos="50000">
                <a:schemeClr val="bg1">
                  <a:alpha val="50999"/>
                </a:schemeClr>
              </a:gs>
              <a:gs pos="100000">
                <a:schemeClr val="accent1">
                  <a:alpha val="89999"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algn="ctr" eaLnBrk="1" hangingPunct="1"/>
            <a:r>
              <a:rPr lang="en-US" altLang="en-US" sz="1800">
                <a:cs typeface="Arial" pitchFamily="34" charset="0"/>
              </a:rPr>
              <a:t>window</a:t>
            </a:r>
          </a:p>
        </p:txBody>
      </p:sp>
      <p:sp>
        <p:nvSpPr>
          <p:cNvPr id="51219" name="Text Box 122"/>
          <p:cNvSpPr txBox="1">
            <a:spLocks noChangeArrowheads="1"/>
          </p:cNvSpPr>
          <p:nvPr/>
        </p:nvSpPr>
        <p:spPr bwMode="auto">
          <a:xfrm>
            <a:off x="0" y="2590800"/>
            <a:ext cx="1295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/>
              <a:t>Sliding:</a:t>
            </a:r>
          </a:p>
        </p:txBody>
      </p:sp>
      <p:sp>
        <p:nvSpPr>
          <p:cNvPr id="51220" name="Text Box 123"/>
          <p:cNvSpPr txBox="1">
            <a:spLocks noChangeArrowheads="1"/>
          </p:cNvSpPr>
          <p:nvPr/>
        </p:nvSpPr>
        <p:spPr bwMode="auto">
          <a:xfrm>
            <a:off x="0" y="3657600"/>
            <a:ext cx="1676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/>
              <a:t>Jumping:</a:t>
            </a:r>
          </a:p>
        </p:txBody>
      </p:sp>
      <p:sp>
        <p:nvSpPr>
          <p:cNvPr id="51221" name="Text Box 124"/>
          <p:cNvSpPr txBox="1">
            <a:spLocks noChangeArrowheads="1"/>
          </p:cNvSpPr>
          <p:nvPr/>
        </p:nvSpPr>
        <p:spPr bwMode="auto">
          <a:xfrm>
            <a:off x="0" y="4648200"/>
            <a:ext cx="1981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/>
              <a:t>Overlapping</a:t>
            </a:r>
          </a:p>
        </p:txBody>
      </p:sp>
      <p:sp>
        <p:nvSpPr>
          <p:cNvPr id="51222" name="Text Box 125"/>
          <p:cNvSpPr txBox="1">
            <a:spLocks noChangeArrowheads="1"/>
          </p:cNvSpPr>
          <p:nvPr/>
        </p:nvSpPr>
        <p:spPr bwMode="auto">
          <a:xfrm>
            <a:off x="6172200" y="5486400"/>
            <a:ext cx="26670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400"/>
              <a:t>(adapted from Jarle Søberg)</a:t>
            </a:r>
            <a:endParaRPr lang="en-US" altLang="en-US"/>
          </a:p>
        </p:txBody>
      </p:sp>
      <p:sp>
        <p:nvSpPr>
          <p:cNvPr id="51223" name="Rectangle 128"/>
          <p:cNvSpPr>
            <a:spLocks noGrp="1" noChangeArrowheads="1"/>
          </p:cNvSpPr>
          <p:nvPr>
            <p:ph type="body" idx="1"/>
          </p:nvPr>
        </p:nvSpPr>
        <p:spPr>
          <a:xfrm>
            <a:off x="457200" y="1371600"/>
            <a:ext cx="6934200" cy="1295400"/>
          </a:xfrm>
          <a:noFill/>
        </p:spPr>
        <p:txBody>
          <a:bodyPr/>
          <a:lstStyle/>
          <a:p>
            <a:pPr eaLnBrk="1" hangingPunct="1"/>
            <a:r>
              <a:rPr lang="en-US" altLang="en-US" sz="2200"/>
              <a:t>Mechanism for extracting a finite relation from an infinite stream</a:t>
            </a:r>
          </a:p>
          <a:p>
            <a:pPr eaLnBrk="1" hangingPunct="1"/>
            <a:r>
              <a:rPr lang="en-US" altLang="en-US" sz="2200"/>
              <a:t>Solves blocking operator problem</a:t>
            </a:r>
            <a:endParaRPr lang="en-US" altLang="en-US"/>
          </a:p>
        </p:txBody>
      </p:sp>
      <p:sp>
        <p:nvSpPr>
          <p:cNvPr id="51224" name="Slide Number Placeholder 128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fld id="{C8D761BD-9478-4003-B70F-C6905DB5EA9B}" type="slidenum">
              <a:rPr lang="en-US" altLang="en-US" sz="1000"/>
              <a:pPr/>
              <a:t>39</a:t>
            </a:fld>
            <a:endParaRPr lang="en-US" altLang="en-US" sz="1000"/>
          </a:p>
        </p:txBody>
      </p:sp>
      <p:sp>
        <p:nvSpPr>
          <p:cNvPr id="51225" name="Footer Placeholder 129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r>
              <a:rPr lang="en-US" altLang="en-US" sz="1000"/>
              <a:t>INF5100 - H2008</a:t>
            </a:r>
          </a:p>
        </p:txBody>
      </p:sp>
      <p:sp>
        <p:nvSpPr>
          <p:cNvPr id="51226" name="Date Placeholder 127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r>
              <a:rPr lang="nb-NO" altLang="en-US" sz="1000"/>
              <a:t>24. sept 2008</a:t>
            </a:r>
            <a:endParaRPr lang="en-US" altLang="en-US" sz="1000"/>
          </a:p>
        </p:txBody>
      </p:sp>
    </p:spTree>
    <p:extLst>
      <p:ext uri="{BB962C8B-B14F-4D97-AF65-F5344CB8AC3E}">
        <p14:creationId xmlns:p14="http://schemas.microsoft.com/office/powerpoint/2010/main" val="2514228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62873E-6 L 1.09167 -4.62873E-6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349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58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820" grpId="0" animBg="1"/>
      <p:bldP spid="34926" grpId="0" animBg="1"/>
      <p:bldP spid="34927" grpId="0" animBg="1"/>
      <p:bldP spid="34928" grpId="0" animBg="1"/>
      <p:bldP spid="34928" grpId="1" animBg="1"/>
      <p:bldP spid="34929" grpId="0" animBg="1"/>
      <p:bldP spid="34929" grpId="1" animBg="1"/>
      <p:bldP spid="34930" grpId="0" animBg="1"/>
      <p:bldP spid="34930" grpId="1" animBg="1"/>
      <p:bldP spid="34931" grpId="0" animBg="1"/>
      <p:bldP spid="34931" grpId="1" animBg="1"/>
      <p:bldP spid="34932" grpId="0" animBg="1"/>
      <p:bldP spid="34932" grpId="1" animBg="1"/>
      <p:bldP spid="34933" grpId="0" animBg="1"/>
      <p:bldP spid="34933" grpId="1" animBg="1"/>
      <p:bldP spid="34934" grpId="0" animBg="1"/>
      <p:bldP spid="34934" grpId="1" animBg="1"/>
      <p:bldP spid="34935" grpId="0" animBg="1"/>
      <p:bldP spid="34935" grpId="1" animBg="1"/>
      <p:bldP spid="34936" grpId="0" animBg="1"/>
      <p:bldP spid="34936" grpId="1" animBg="1"/>
      <p:bldP spid="34937" grpId="0" animBg="1"/>
      <p:bldP spid="34937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One Approach to Parallelization and Distribution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Map/Reduce – Introduced by Google in 2004</a:t>
            </a:r>
          </a:p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Hadoop – A top tier Apache Project</a:t>
            </a: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2233" y="3632524"/>
            <a:ext cx="6343375" cy="290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1834587" y="2986193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b="1" dirty="0"/>
              <a:t>Apache Hadoop 2 – Open Source</a:t>
            </a:r>
            <a:br>
              <a:rPr lang="en-US" b="1" dirty="0"/>
            </a:br>
            <a:r>
              <a:rPr lang="en-US" b="1" dirty="0">
                <a:hlinkClick r:id="rId3"/>
              </a:rPr>
              <a:t>http://blog.andreamostosi.name/</a:t>
            </a:r>
            <a:r>
              <a:rPr lang="en-US" b="1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24225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Timestamps</a:t>
            </a:r>
          </a:p>
        </p:txBody>
      </p:sp>
      <p:sp>
        <p:nvSpPr>
          <p:cNvPr id="532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pPr eaLnBrk="1" hangingPunct="1"/>
            <a:r>
              <a:rPr lang="en-US" altLang="en-US"/>
              <a:t>Used for tuple ordering and by the DSMS for defining window sizes (time-based)</a:t>
            </a:r>
          </a:p>
          <a:p>
            <a:pPr eaLnBrk="1" hangingPunct="1"/>
            <a:r>
              <a:rPr lang="en-US" altLang="en-US"/>
              <a:t>Useful for the user to know when the the tuple originated</a:t>
            </a:r>
          </a:p>
          <a:p>
            <a:pPr eaLnBrk="1" hangingPunct="1"/>
            <a:r>
              <a:rPr lang="en-US" altLang="en-US"/>
              <a:t>Explicit: set by the source of data</a:t>
            </a:r>
          </a:p>
          <a:p>
            <a:pPr eaLnBrk="1" hangingPunct="1"/>
            <a:r>
              <a:rPr lang="en-US" altLang="en-US"/>
              <a:t>Implicit: set by DSMS, when it has arrived</a:t>
            </a:r>
          </a:p>
          <a:p>
            <a:pPr eaLnBrk="1" hangingPunct="1"/>
            <a:r>
              <a:rPr lang="en-US" altLang="en-US"/>
              <a:t>Ordering is an issue</a:t>
            </a:r>
          </a:p>
          <a:p>
            <a:pPr eaLnBrk="1" hangingPunct="1"/>
            <a:r>
              <a:rPr lang="en-US" altLang="en-US"/>
              <a:t>Distributed systems: no exact notion of time</a:t>
            </a:r>
          </a:p>
        </p:txBody>
      </p:sp>
      <p:sp>
        <p:nvSpPr>
          <p:cNvPr id="53252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fld id="{19A8AA99-7E0F-450C-9C73-C98BD571D09E}" type="slidenum">
              <a:rPr lang="en-US" altLang="en-US" sz="1000"/>
              <a:pPr/>
              <a:t>40</a:t>
            </a:fld>
            <a:endParaRPr lang="en-US" altLang="en-US" sz="1000"/>
          </a:p>
        </p:txBody>
      </p:sp>
      <p:sp>
        <p:nvSpPr>
          <p:cNvPr id="53253" name="Footer Placeholder 7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r>
              <a:rPr lang="en-US" altLang="en-US" sz="1000"/>
              <a:t>INF5100 - H2008</a:t>
            </a:r>
          </a:p>
        </p:txBody>
      </p:sp>
      <p:sp>
        <p:nvSpPr>
          <p:cNvPr id="53254" name="Date Placeholder 5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r>
              <a:rPr lang="nb-NO" altLang="en-US" sz="1000"/>
              <a:t>24. sept 2008</a:t>
            </a:r>
            <a:endParaRPr lang="en-US" altLang="en-US" sz="1000"/>
          </a:p>
        </p:txBody>
      </p:sp>
    </p:spTree>
    <p:extLst>
      <p:ext uri="{BB962C8B-B14F-4D97-AF65-F5344CB8AC3E}">
        <p14:creationId xmlns:p14="http://schemas.microsoft.com/office/powerpoint/2010/main" val="63631902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Queries #1</a:t>
            </a:r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 anchor="ctr"/>
          <a:lstStyle/>
          <a:p>
            <a:pPr eaLnBrk="1" hangingPunct="1">
              <a:lnSpc>
                <a:spcPct val="80000"/>
              </a:lnSpc>
            </a:pPr>
            <a:r>
              <a:rPr lang="en-US" altLang="en-US" sz="3500"/>
              <a:t>DBMS: one-time (transient) queries 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3500"/>
              <a:t>DSMS: continuous (persistent) queries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3500"/>
              <a:t>Unbounded memory requirements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3500"/>
              <a:t>Blocking operators: window techniques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3500"/>
              <a:t>Queries referencing past data</a:t>
            </a:r>
          </a:p>
        </p:txBody>
      </p:sp>
      <p:sp>
        <p:nvSpPr>
          <p:cNvPr id="55300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fld id="{57896680-14D2-443A-A0C1-DE3D0A4401E3}" type="slidenum">
              <a:rPr lang="en-US" altLang="en-US" sz="1000"/>
              <a:pPr/>
              <a:t>41</a:t>
            </a:fld>
            <a:endParaRPr lang="en-US" altLang="en-US" sz="1000"/>
          </a:p>
        </p:txBody>
      </p:sp>
      <p:sp>
        <p:nvSpPr>
          <p:cNvPr id="55301" name="Footer Placeholder 7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r>
              <a:rPr lang="en-US" altLang="en-US" sz="1000"/>
              <a:t>INF5100 - H2008</a:t>
            </a:r>
          </a:p>
        </p:txBody>
      </p:sp>
      <p:sp>
        <p:nvSpPr>
          <p:cNvPr id="55302" name="Date Placeholder 5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r>
              <a:rPr lang="nb-NO" altLang="en-US" sz="1000"/>
              <a:t>24. sept 2008</a:t>
            </a:r>
            <a:endParaRPr lang="en-US" altLang="en-US" sz="1000"/>
          </a:p>
        </p:txBody>
      </p:sp>
    </p:spTree>
    <p:extLst>
      <p:ext uri="{BB962C8B-B14F-4D97-AF65-F5344CB8AC3E}">
        <p14:creationId xmlns:p14="http://schemas.microsoft.com/office/powerpoint/2010/main" val="158745848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Query Languages #1</a:t>
            </a:r>
          </a:p>
        </p:txBody>
      </p:sp>
      <p:sp>
        <p:nvSpPr>
          <p:cNvPr id="634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en-US" sz="2100" dirty="0"/>
              <a:t>Stream query language issues (compositionality, windows)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100" dirty="0"/>
              <a:t>SQL-like proposals suitably extended for a stream environment: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000" dirty="0"/>
              <a:t> </a:t>
            </a:r>
            <a:r>
              <a:rPr lang="en-US" altLang="en-US" sz="2000" dirty="0" err="1"/>
              <a:t>Composable</a:t>
            </a:r>
            <a:r>
              <a:rPr lang="en-US" altLang="en-US" sz="2000" dirty="0"/>
              <a:t> SQL operators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000" dirty="0"/>
              <a:t> Queries reference relations or streams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000" dirty="0"/>
              <a:t> Queries produce relations or streams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100" dirty="0"/>
              <a:t>Query operators (selection/projection, join, aggregation)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100" dirty="0"/>
              <a:t>Examples: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000" dirty="0"/>
              <a:t>GSQL (</a:t>
            </a:r>
            <a:r>
              <a:rPr lang="en-US" altLang="en-US" sz="2000" dirty="0" err="1"/>
              <a:t>Gigascope</a:t>
            </a:r>
            <a:r>
              <a:rPr lang="en-US" altLang="en-US" sz="2000" dirty="0"/>
              <a:t>)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000" dirty="0"/>
              <a:t>CQL (STREAM)</a:t>
            </a:r>
          </a:p>
        </p:txBody>
      </p:sp>
      <p:sp>
        <p:nvSpPr>
          <p:cNvPr id="63492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fld id="{02DFF8BB-05D1-41D8-B9ED-24B1005287AE}" type="slidenum">
              <a:rPr lang="en-US" altLang="en-US" sz="1000"/>
              <a:pPr/>
              <a:t>42</a:t>
            </a:fld>
            <a:endParaRPr lang="en-US" altLang="en-US" sz="1000"/>
          </a:p>
        </p:txBody>
      </p:sp>
      <p:sp>
        <p:nvSpPr>
          <p:cNvPr id="63493" name="Footer Placeholder 7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r>
              <a:rPr lang="en-US" altLang="en-US" sz="1000"/>
              <a:t>INF5100 - H2008</a:t>
            </a:r>
          </a:p>
        </p:txBody>
      </p:sp>
      <p:sp>
        <p:nvSpPr>
          <p:cNvPr id="63494" name="Date Placeholder 5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r>
              <a:rPr lang="nb-NO" altLang="en-US" sz="1000"/>
              <a:t>24. sept 2008</a:t>
            </a:r>
            <a:endParaRPr lang="en-US" altLang="en-US" sz="1000"/>
          </a:p>
        </p:txBody>
      </p:sp>
    </p:spTree>
    <p:extLst>
      <p:ext uri="{BB962C8B-B14F-4D97-AF65-F5344CB8AC3E}">
        <p14:creationId xmlns:p14="http://schemas.microsoft.com/office/powerpoint/2010/main" val="366085234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Query Languages #2</a:t>
            </a:r>
          </a:p>
        </p:txBody>
      </p:sp>
      <p:sp>
        <p:nvSpPr>
          <p:cNvPr id="655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571500" indent="-571500" eaLnBrk="1" hangingPunct="1">
              <a:lnSpc>
                <a:spcPct val="110000"/>
              </a:lnSpc>
              <a:buFont typeface="Wingdings" pitchFamily="2" charset="2"/>
              <a:buNone/>
            </a:pPr>
            <a:r>
              <a:rPr lang="en-US" altLang="en-US" sz="2000"/>
              <a:t>3 querying paradigms for streaming data:</a:t>
            </a:r>
          </a:p>
          <a:p>
            <a:pPr marL="571500" indent="-571500" eaLnBrk="1" hangingPunct="1">
              <a:lnSpc>
                <a:spcPct val="110000"/>
              </a:lnSpc>
              <a:buFontTx/>
              <a:buAutoNum type="arabicPeriod"/>
            </a:pPr>
            <a:r>
              <a:rPr lang="en-US" altLang="en-US" sz="1800">
                <a:solidFill>
                  <a:srgbClr val="CC3300"/>
                </a:solidFill>
              </a:rPr>
              <a:t>Relation-based: </a:t>
            </a:r>
            <a:r>
              <a:rPr lang="en-US" altLang="en-US" sz="1800"/>
              <a:t>SQL-like syntax and enhanced support for windows and ordering, e.g., CQL (STREAM), StreaQuel (TelegraphCQ), AQuery, GigaScope</a:t>
            </a:r>
          </a:p>
          <a:p>
            <a:pPr marL="571500" indent="-571500" eaLnBrk="1" hangingPunct="1">
              <a:lnSpc>
                <a:spcPct val="110000"/>
              </a:lnSpc>
              <a:buFontTx/>
              <a:buAutoNum type="arabicPeriod"/>
            </a:pPr>
            <a:r>
              <a:rPr lang="en-US" altLang="en-US" sz="1800">
                <a:solidFill>
                  <a:srgbClr val="CC3300"/>
                </a:solidFill>
              </a:rPr>
              <a:t>Object-based: </a:t>
            </a:r>
            <a:r>
              <a:rPr lang="en-US" altLang="en-US" sz="1800"/>
              <a:t>object-oriented stream modeling, classify stream elements according to type hierarchy, e.g., Tribeca, or model the sources as ADTs, e.g., COUGAR</a:t>
            </a:r>
          </a:p>
          <a:p>
            <a:pPr marL="571500" indent="-571500" eaLnBrk="1" hangingPunct="1">
              <a:lnSpc>
                <a:spcPct val="110000"/>
              </a:lnSpc>
              <a:buFontTx/>
              <a:buAutoNum type="arabicPeriod"/>
            </a:pPr>
            <a:r>
              <a:rPr lang="en-US" altLang="en-US" sz="1800">
                <a:solidFill>
                  <a:srgbClr val="CC3300"/>
                </a:solidFill>
              </a:rPr>
              <a:t>Procedural: </a:t>
            </a:r>
            <a:r>
              <a:rPr lang="en-US" altLang="en-US" sz="1800"/>
              <a:t>users specify the data flow, e.g., Borealis, users construct query plans via a graphical interface</a:t>
            </a:r>
          </a:p>
          <a:p>
            <a:pPr marL="571500" indent="-571500" eaLnBrk="1" hangingPunct="1">
              <a:lnSpc>
                <a:spcPct val="110000"/>
              </a:lnSpc>
              <a:buFontTx/>
              <a:buNone/>
            </a:pPr>
            <a:endParaRPr lang="en-US" altLang="en-US" sz="1800"/>
          </a:p>
          <a:p>
            <a:pPr marL="571500" indent="-571500" eaLnBrk="1" hangingPunct="1">
              <a:lnSpc>
                <a:spcPct val="110000"/>
              </a:lnSpc>
              <a:buFontTx/>
              <a:buNone/>
            </a:pPr>
            <a:r>
              <a:rPr lang="en-US" altLang="en-US" sz="1800"/>
              <a:t>	(1) and (2) are declarative query languages, currently, the relation-based paradigm is mostly used.</a:t>
            </a:r>
            <a:endParaRPr lang="en-US" altLang="en-US" sz="2000"/>
          </a:p>
        </p:txBody>
      </p:sp>
      <p:sp>
        <p:nvSpPr>
          <p:cNvPr id="65540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fld id="{B14BFDCB-6299-4B16-9994-AAD18A951677}" type="slidenum">
              <a:rPr lang="en-US" altLang="en-US" sz="1000"/>
              <a:pPr/>
              <a:t>43</a:t>
            </a:fld>
            <a:endParaRPr lang="en-US" altLang="en-US" sz="1000"/>
          </a:p>
        </p:txBody>
      </p:sp>
      <p:sp>
        <p:nvSpPr>
          <p:cNvPr id="65541" name="Footer Placeholder 7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r>
              <a:rPr lang="en-US" altLang="en-US" sz="1000"/>
              <a:t>INF5100 - H2008</a:t>
            </a:r>
          </a:p>
        </p:txBody>
      </p:sp>
      <p:sp>
        <p:nvSpPr>
          <p:cNvPr id="65542" name="Date Placeholder 5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r>
              <a:rPr lang="nb-NO" altLang="en-US" sz="1000"/>
              <a:t>24. sept 2008</a:t>
            </a:r>
            <a:endParaRPr lang="en-US" altLang="en-US" sz="1000"/>
          </a:p>
        </p:txBody>
      </p:sp>
    </p:spTree>
    <p:extLst>
      <p:ext uri="{BB962C8B-B14F-4D97-AF65-F5344CB8AC3E}">
        <p14:creationId xmlns:p14="http://schemas.microsoft.com/office/powerpoint/2010/main" val="272409922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Sample Stream</a:t>
            </a:r>
          </a:p>
        </p:txBody>
      </p:sp>
      <p:sp>
        <p:nvSpPr>
          <p:cNvPr id="675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en-US" sz="2100">
                <a:solidFill>
                  <a:srgbClr val="006600"/>
                </a:solidFill>
              </a:rPr>
              <a:t>Traffic   ( sourceIP -- source IP address 					   sourcePort -- port number on source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en-US" sz="2100">
                <a:solidFill>
                  <a:srgbClr val="006600"/>
                </a:solidFill>
              </a:rPr>
              <a:t>			destIP -- destination IP address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en-US" sz="2100">
                <a:solidFill>
                  <a:srgbClr val="006600"/>
                </a:solidFill>
              </a:rPr>
              <a:t>			destPort -- port number on destination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en-US" sz="2100">
                <a:solidFill>
                  <a:srgbClr val="006600"/>
                </a:solidFill>
              </a:rPr>
              <a:t>			length -- length in bytes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en-US" sz="2100">
                <a:solidFill>
                  <a:srgbClr val="006600"/>
                </a:solidFill>
              </a:rPr>
              <a:t>			time -- time stamp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en-US" sz="2100">
                <a:solidFill>
                  <a:srgbClr val="006600"/>
                </a:solidFill>
              </a:rPr>
              <a:t>		    );</a:t>
            </a:r>
          </a:p>
        </p:txBody>
      </p:sp>
      <p:sp>
        <p:nvSpPr>
          <p:cNvPr id="67588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fld id="{85881009-7C5F-495C-A265-69935B3CF51B}" type="slidenum">
              <a:rPr lang="en-US" altLang="en-US" sz="1000"/>
              <a:pPr/>
              <a:t>44</a:t>
            </a:fld>
            <a:endParaRPr lang="en-US" altLang="en-US" sz="1000"/>
          </a:p>
        </p:txBody>
      </p:sp>
      <p:sp>
        <p:nvSpPr>
          <p:cNvPr id="67589" name="Footer Placeholder 7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r>
              <a:rPr lang="en-US" altLang="en-US" sz="1000"/>
              <a:t>INF5100 - H2008</a:t>
            </a:r>
          </a:p>
        </p:txBody>
      </p:sp>
      <p:sp>
        <p:nvSpPr>
          <p:cNvPr id="67590" name="Date Placeholder 5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r>
              <a:rPr lang="nb-NO" altLang="en-US" sz="1000"/>
              <a:t>24. sept 2008</a:t>
            </a:r>
            <a:endParaRPr lang="en-US" altLang="en-US" sz="1000"/>
          </a:p>
        </p:txBody>
      </p:sp>
    </p:spTree>
    <p:extLst>
      <p:ext uri="{BB962C8B-B14F-4D97-AF65-F5344CB8AC3E}">
        <p14:creationId xmlns:p14="http://schemas.microsoft.com/office/powerpoint/2010/main" val="268574930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Procedural Query (Borealis)</a:t>
            </a:r>
          </a:p>
        </p:txBody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Simple DoS (SYN Flooding) identification query</a:t>
            </a:r>
          </a:p>
        </p:txBody>
      </p:sp>
      <p:pic>
        <p:nvPicPr>
          <p:cNvPr id="6963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733800"/>
            <a:ext cx="7527925" cy="2071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9637" name="Slide Number Placeholder 7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fld id="{610C8601-B58B-4914-98F5-2840B1440AC5}" type="slidenum">
              <a:rPr lang="en-US" altLang="en-US" sz="1000"/>
              <a:pPr/>
              <a:t>45</a:t>
            </a:fld>
            <a:endParaRPr lang="en-US" altLang="en-US" sz="1000"/>
          </a:p>
        </p:txBody>
      </p:sp>
      <p:sp>
        <p:nvSpPr>
          <p:cNvPr id="69638" name="Footer Placeholder 8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r>
              <a:rPr lang="en-US" altLang="en-US" sz="1000"/>
              <a:t>INF5100 - H2008</a:t>
            </a:r>
          </a:p>
        </p:txBody>
      </p:sp>
      <p:sp>
        <p:nvSpPr>
          <p:cNvPr id="69639" name="Date Placeholder 6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r>
              <a:rPr lang="nb-NO" altLang="en-US" sz="1000"/>
              <a:t>24. sept 2008</a:t>
            </a:r>
            <a:endParaRPr lang="en-US" altLang="en-US" sz="1000"/>
          </a:p>
        </p:txBody>
      </p:sp>
    </p:spTree>
    <p:extLst>
      <p:ext uri="{BB962C8B-B14F-4D97-AF65-F5344CB8AC3E}">
        <p14:creationId xmlns:p14="http://schemas.microsoft.com/office/powerpoint/2010/main" val="259307321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Selections and Projections</a:t>
            </a:r>
          </a:p>
        </p:txBody>
      </p:sp>
      <p:sp>
        <p:nvSpPr>
          <p:cNvPr id="716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z="2600"/>
              <a:t>Selections, (duplicate preserving) projections are straightforward</a:t>
            </a:r>
          </a:p>
          <a:p>
            <a:pPr lvl="1" eaLnBrk="1" hangingPunct="1"/>
            <a:r>
              <a:rPr lang="en-US" altLang="en-US" sz="2200"/>
              <a:t> Local, per-element operators</a:t>
            </a:r>
          </a:p>
          <a:p>
            <a:pPr lvl="1" eaLnBrk="1" hangingPunct="1"/>
            <a:r>
              <a:rPr lang="en-US" altLang="en-US" sz="2200"/>
              <a:t> Duplicate eliminating projection is like grouping</a:t>
            </a:r>
          </a:p>
          <a:p>
            <a:pPr eaLnBrk="1" hangingPunct="1"/>
            <a:r>
              <a:rPr lang="en-US" altLang="en-US" sz="2600"/>
              <a:t>Projection needs to include ordering attribute</a:t>
            </a:r>
          </a:p>
          <a:p>
            <a:pPr lvl="1" eaLnBrk="1" hangingPunct="1"/>
            <a:r>
              <a:rPr lang="en-US" altLang="en-US" sz="2200"/>
              <a:t> No restriction for position ordered streams</a:t>
            </a:r>
          </a:p>
          <a:p>
            <a:pPr eaLnBrk="1" hangingPunct="1">
              <a:buFont typeface="Wingdings" pitchFamily="2" charset="2"/>
              <a:buNone/>
            </a:pPr>
            <a:endParaRPr lang="en-US" altLang="en-US" sz="2600"/>
          </a:p>
          <a:p>
            <a:pPr eaLnBrk="1" hangingPunct="1">
              <a:buFont typeface="Wingdings" pitchFamily="2" charset="2"/>
              <a:buNone/>
            </a:pPr>
            <a:r>
              <a:rPr lang="en-US" altLang="en-US" sz="2600"/>
              <a:t>	</a:t>
            </a:r>
            <a:r>
              <a:rPr lang="en-US" altLang="en-US" sz="2200">
                <a:solidFill>
                  <a:srgbClr val="006600"/>
                </a:solidFill>
              </a:rPr>
              <a:t>SELECT sourceIP, time</a:t>
            </a:r>
          </a:p>
          <a:p>
            <a:pPr eaLnBrk="1" hangingPunct="1">
              <a:buFont typeface="Wingdings" pitchFamily="2" charset="2"/>
              <a:buNone/>
            </a:pPr>
            <a:r>
              <a:rPr lang="en-US" altLang="en-US" sz="2200">
                <a:solidFill>
                  <a:srgbClr val="006600"/>
                </a:solidFill>
              </a:rPr>
              <a:t>	FROM Traffic</a:t>
            </a:r>
          </a:p>
          <a:p>
            <a:pPr eaLnBrk="1" hangingPunct="1">
              <a:buFont typeface="Wingdings" pitchFamily="2" charset="2"/>
              <a:buNone/>
            </a:pPr>
            <a:r>
              <a:rPr lang="en-US" altLang="en-US" sz="2200">
                <a:solidFill>
                  <a:srgbClr val="006600"/>
                </a:solidFill>
              </a:rPr>
              <a:t>	WHERE length &gt; 512</a:t>
            </a:r>
          </a:p>
        </p:txBody>
      </p:sp>
      <p:sp>
        <p:nvSpPr>
          <p:cNvPr id="71684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fld id="{A0B17218-1B22-4859-8046-0303E11CB456}" type="slidenum">
              <a:rPr lang="en-US" altLang="en-US" sz="1000"/>
              <a:pPr/>
              <a:t>46</a:t>
            </a:fld>
            <a:endParaRPr lang="en-US" altLang="en-US" sz="1000"/>
          </a:p>
        </p:txBody>
      </p:sp>
      <p:sp>
        <p:nvSpPr>
          <p:cNvPr id="71685" name="Footer Placeholder 7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r>
              <a:rPr lang="en-US" altLang="en-US" sz="1000"/>
              <a:t>INF5100 - H2008</a:t>
            </a:r>
          </a:p>
        </p:txBody>
      </p:sp>
      <p:sp>
        <p:nvSpPr>
          <p:cNvPr id="71686" name="Date Placeholder 5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r>
              <a:rPr lang="nb-NO" altLang="en-US" sz="1000"/>
              <a:t>24. sept 2008</a:t>
            </a:r>
            <a:endParaRPr lang="en-US" altLang="en-US" sz="1000"/>
          </a:p>
        </p:txBody>
      </p:sp>
    </p:spTree>
    <p:extLst>
      <p:ext uri="{BB962C8B-B14F-4D97-AF65-F5344CB8AC3E}">
        <p14:creationId xmlns:p14="http://schemas.microsoft.com/office/powerpoint/2010/main" val="329335352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Joins</a:t>
            </a:r>
          </a:p>
        </p:txBody>
      </p:sp>
      <p:sp>
        <p:nvSpPr>
          <p:cNvPr id="737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600"/>
              <a:t>General case of join operators problematic on streams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200"/>
              <a:t>May need to join arbitrarily far apart stream tuples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200"/>
              <a:t>Equijoin on stream ordering attributes is tractable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600"/>
              <a:t>Majority of work focuses on joins between streams with windows specified on each stream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endParaRPr lang="en-US" altLang="en-US" sz="2600"/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en-US" sz="2200">
                <a:solidFill>
                  <a:srgbClr val="006600"/>
                </a:solidFill>
              </a:rPr>
              <a:t>SELECT A.sourceIP, B.sourceIP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en-US" sz="2200">
                <a:solidFill>
                  <a:srgbClr val="006600"/>
                </a:solidFill>
              </a:rPr>
              <a:t>FROM Traffic1 A [window T1], Traffic2 B [window T2]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en-US" sz="2200">
                <a:solidFill>
                  <a:srgbClr val="006600"/>
                </a:solidFill>
              </a:rPr>
              <a:t>WHERE A.destIP = B.destIP</a:t>
            </a:r>
          </a:p>
          <a:p>
            <a:pPr eaLnBrk="1" hangingPunct="1">
              <a:lnSpc>
                <a:spcPct val="90000"/>
              </a:lnSpc>
            </a:pPr>
            <a:endParaRPr lang="en-US" altLang="en-US" sz="2200">
              <a:solidFill>
                <a:srgbClr val="006600"/>
              </a:solidFill>
            </a:endParaRPr>
          </a:p>
          <a:p>
            <a:pPr eaLnBrk="1" hangingPunct="1">
              <a:lnSpc>
                <a:spcPct val="90000"/>
              </a:lnSpc>
            </a:pPr>
            <a:endParaRPr lang="en-US" altLang="en-US" sz="2600"/>
          </a:p>
        </p:txBody>
      </p:sp>
      <p:sp>
        <p:nvSpPr>
          <p:cNvPr id="73732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fld id="{EA17615D-7690-4512-8CCF-28F9553225D7}" type="slidenum">
              <a:rPr lang="en-US" altLang="en-US" sz="1000"/>
              <a:pPr/>
              <a:t>47</a:t>
            </a:fld>
            <a:endParaRPr lang="en-US" altLang="en-US" sz="1000"/>
          </a:p>
        </p:txBody>
      </p:sp>
      <p:sp>
        <p:nvSpPr>
          <p:cNvPr id="73733" name="Footer Placeholder 7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r>
              <a:rPr lang="en-US" altLang="en-US" sz="1000"/>
              <a:t>INF5100 - H2008</a:t>
            </a:r>
          </a:p>
        </p:txBody>
      </p:sp>
      <p:sp>
        <p:nvSpPr>
          <p:cNvPr id="73734" name="Date Placeholder 5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r>
              <a:rPr lang="nb-NO" altLang="en-US" sz="1000"/>
              <a:t>24. sept 2008</a:t>
            </a:r>
            <a:endParaRPr lang="en-US" altLang="en-US" sz="1000"/>
          </a:p>
        </p:txBody>
      </p:sp>
    </p:spTree>
    <p:extLst>
      <p:ext uri="{BB962C8B-B14F-4D97-AF65-F5344CB8AC3E}">
        <p14:creationId xmlns:p14="http://schemas.microsoft.com/office/powerpoint/2010/main" val="93211492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Data Reduction Techniques</a:t>
            </a:r>
          </a:p>
        </p:txBody>
      </p:sp>
      <p:sp>
        <p:nvSpPr>
          <p:cNvPr id="798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752600"/>
            <a:ext cx="8229600" cy="4411663"/>
          </a:xfrm>
        </p:spPr>
        <p:txBody>
          <a:bodyPr>
            <a:normAutofit lnSpcReduction="10000"/>
          </a:bodyPr>
          <a:lstStyle/>
          <a:p>
            <a:pPr eaLnBrk="1" hangingPunct="1"/>
            <a:r>
              <a:rPr lang="en-US" altLang="en-US"/>
              <a:t>Aggregation: </a:t>
            </a:r>
            <a:r>
              <a:rPr lang="en-US" altLang="en-US" sz="2200"/>
              <a:t>approximations e.g., mean or median</a:t>
            </a:r>
          </a:p>
          <a:p>
            <a:pPr eaLnBrk="1" hangingPunct="1"/>
            <a:r>
              <a:rPr lang="en-US" altLang="en-US"/>
              <a:t>Load Shedding: </a:t>
            </a:r>
            <a:r>
              <a:rPr lang="en-US" altLang="en-US" sz="2200"/>
              <a:t>drop random tuples</a:t>
            </a:r>
            <a:endParaRPr lang="en-US" altLang="en-US"/>
          </a:p>
          <a:p>
            <a:pPr eaLnBrk="1" hangingPunct="1"/>
            <a:r>
              <a:rPr lang="en-US" altLang="en-US"/>
              <a:t>Sampling: </a:t>
            </a:r>
            <a:r>
              <a:rPr lang="en-US" altLang="en-US" sz="2200"/>
              <a:t>only consider samples from the stream (e.g., random selection). Used in sensor networks.</a:t>
            </a:r>
            <a:endParaRPr lang="en-US" altLang="en-US"/>
          </a:p>
          <a:p>
            <a:pPr eaLnBrk="1" hangingPunct="1"/>
            <a:r>
              <a:rPr lang="en-US" altLang="en-US"/>
              <a:t>Sketches: </a:t>
            </a:r>
            <a:r>
              <a:rPr lang="en-US" altLang="en-US" sz="2200"/>
              <a:t>summaries of stream that occupy small amount of memory, e.g., randomized sketching</a:t>
            </a:r>
            <a:endParaRPr lang="en-US" altLang="en-US"/>
          </a:p>
          <a:p>
            <a:pPr eaLnBrk="1" hangingPunct="1"/>
            <a:r>
              <a:rPr lang="en-US" altLang="en-US"/>
              <a:t>Wavelets: </a:t>
            </a:r>
            <a:r>
              <a:rPr lang="en-US" altLang="en-US" sz="2200"/>
              <a:t>hierchical decomposition</a:t>
            </a:r>
            <a:endParaRPr lang="en-US" altLang="en-US"/>
          </a:p>
          <a:p>
            <a:pPr eaLnBrk="1" hangingPunct="1"/>
            <a:r>
              <a:rPr lang="en-US" altLang="en-US"/>
              <a:t>Histograms: </a:t>
            </a:r>
            <a:r>
              <a:rPr lang="en-US" altLang="en-US" sz="2200"/>
              <a:t>approximate frequency of element values in stream</a:t>
            </a:r>
            <a:endParaRPr lang="en-US" altLang="en-US"/>
          </a:p>
        </p:txBody>
      </p:sp>
      <p:sp>
        <p:nvSpPr>
          <p:cNvPr id="79876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fld id="{BA195EE6-891C-490C-B503-CBC5C021D9AD}" type="slidenum">
              <a:rPr lang="en-US" altLang="en-US" sz="1000"/>
              <a:pPr/>
              <a:t>48</a:t>
            </a:fld>
            <a:endParaRPr lang="en-US" altLang="en-US" sz="1000"/>
          </a:p>
        </p:txBody>
      </p:sp>
      <p:sp>
        <p:nvSpPr>
          <p:cNvPr id="79877" name="Footer Placeholder 7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r>
              <a:rPr lang="en-US" altLang="en-US" sz="1000"/>
              <a:t>INF5100 - H2008</a:t>
            </a:r>
          </a:p>
        </p:txBody>
      </p:sp>
      <p:sp>
        <p:nvSpPr>
          <p:cNvPr id="79878" name="Date Placeholder 5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r>
              <a:rPr lang="nb-NO" altLang="en-US" sz="1000"/>
              <a:t>24. sept 2008</a:t>
            </a:r>
            <a:endParaRPr lang="en-US" altLang="en-US" sz="1000"/>
          </a:p>
        </p:txBody>
      </p:sp>
    </p:spTree>
    <p:extLst>
      <p:ext uri="{BB962C8B-B14F-4D97-AF65-F5344CB8AC3E}">
        <p14:creationId xmlns:p14="http://schemas.microsoft.com/office/powerpoint/2010/main" val="42374484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28865E-F295-4A20-91B5-AC9A0B5C4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Stream Processing Engines</a:t>
            </a:r>
            <a:br>
              <a:rPr lang="en-US" dirty="0"/>
            </a:br>
            <a:r>
              <a:rPr lang="en-US" dirty="0"/>
              <a:t>Examples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DC17EE-9ABD-4FA1-A160-AA8C3B661A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DGB 5/2013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0DAF3F-BD0E-4FC8-901C-96AE60BAF8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A0634-974A-46A7-B268-05D2A189DA49}" type="slidenum">
              <a:rPr lang="en-US" smtClean="0"/>
              <a:t>49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7F01ED-9EFC-4483-BF33-A8B8D75FF261}"/>
              </a:ext>
            </a:extLst>
          </p:cNvPr>
          <p:cNvSpPr txBox="1"/>
          <p:nvPr/>
        </p:nvSpPr>
        <p:spPr>
          <a:xfrm>
            <a:off x="1219200" y="2362200"/>
            <a:ext cx="5943600" cy="27938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/>
              <a:t>Apache Spark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/>
              <a:t>Apache Storm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/>
              <a:t>Apache </a:t>
            </a:r>
            <a:r>
              <a:rPr lang="en-US" sz="2400" b="1" dirty="0" err="1"/>
              <a:t>Flink</a:t>
            </a:r>
            <a:endParaRPr lang="en-US" sz="2400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/>
              <a:t>IBM </a:t>
            </a:r>
            <a:r>
              <a:rPr lang="en-US" sz="2400" b="1" dirty="0" err="1"/>
              <a:t>InfoStreams</a:t>
            </a:r>
            <a:endParaRPr lang="en-US" sz="2400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/>
              <a:t>(Many More)</a:t>
            </a:r>
          </a:p>
        </p:txBody>
      </p:sp>
    </p:spTree>
    <p:extLst>
      <p:ext uri="{BB962C8B-B14F-4D97-AF65-F5344CB8AC3E}">
        <p14:creationId xmlns:p14="http://schemas.microsoft.com/office/powerpoint/2010/main" val="24588588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</a:t>
            </a:r>
            <a:br>
              <a:rPr lang="en-US" dirty="0"/>
            </a:br>
            <a:r>
              <a:rPr lang="en-US" dirty="0"/>
              <a:t>(IP Networking)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Sources of Streams:  Streams of IP Packets and/or Sessions</a:t>
            </a:r>
          </a:p>
          <a:p>
            <a:r>
              <a:rPr lang="en-US" dirty="0"/>
              <a:t>Communication:  For network routers</a:t>
            </a:r>
          </a:p>
          <a:p>
            <a:r>
              <a:rPr lang="en-US" dirty="0"/>
              <a:t>Event based messages:</a:t>
            </a:r>
          </a:p>
          <a:p>
            <a:pPr lvl="1"/>
            <a:r>
              <a:rPr lang="en-US" dirty="0"/>
              <a:t>Packet Headers:</a:t>
            </a:r>
          </a:p>
          <a:p>
            <a:r>
              <a:rPr lang="en-US" dirty="0"/>
              <a:t>Applications:</a:t>
            </a:r>
          </a:p>
          <a:p>
            <a:pPr lvl="1"/>
            <a:r>
              <a:rPr lang="en-US" dirty="0"/>
              <a:t>Security</a:t>
            </a:r>
          </a:p>
          <a:p>
            <a:pPr lvl="1"/>
            <a:r>
              <a:rPr lang="en-US" dirty="0"/>
              <a:t>Performance</a:t>
            </a:r>
          </a:p>
          <a:p>
            <a:pPr lvl="1"/>
            <a:r>
              <a:rPr lang="en-US" dirty="0"/>
              <a:t>…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DGB 5/2013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A0634-974A-46A7-B268-05D2A189DA4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28453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28865E-F295-4A20-91B5-AC9A0B5C4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Stream Processing Engines</a:t>
            </a:r>
            <a:br>
              <a:rPr lang="en-US" dirty="0"/>
            </a:br>
            <a:r>
              <a:rPr lang="en-US" dirty="0"/>
              <a:t>Types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DC17EE-9ABD-4FA1-A160-AA8C3B661A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DGB 5/2013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0DAF3F-BD0E-4FC8-901C-96AE60BAF8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A0634-974A-46A7-B268-05D2A189DA49}" type="slidenum">
              <a:rPr lang="en-US" smtClean="0"/>
              <a:t>50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7F01ED-9EFC-4483-BF33-A8B8D75FF261}"/>
              </a:ext>
            </a:extLst>
          </p:cNvPr>
          <p:cNvSpPr txBox="1"/>
          <p:nvPr/>
        </p:nvSpPr>
        <p:spPr>
          <a:xfrm>
            <a:off x="1219200" y="2362200"/>
            <a:ext cx="5943600" cy="39018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/>
              <a:t>Declarative: 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/>
              <a:t>Chain Functions Together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/>
              <a:t>System Optimizes DAG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/>
              <a:t>E.g. Spark, </a:t>
            </a:r>
            <a:r>
              <a:rPr lang="en-US" sz="2400" b="1" dirty="0" err="1"/>
              <a:t>Flink</a:t>
            </a:r>
            <a:endParaRPr lang="en-US" sz="2400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/>
              <a:t>Compositional: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/>
              <a:t>Developer Defines the DAG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/>
              <a:t>E.g. Storm</a:t>
            </a:r>
          </a:p>
        </p:txBody>
      </p:sp>
    </p:spTree>
    <p:extLst>
      <p:ext uri="{BB962C8B-B14F-4D97-AF65-F5344CB8AC3E}">
        <p14:creationId xmlns:p14="http://schemas.microsoft.com/office/powerpoint/2010/main" val="91687356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28865E-F295-4A20-91B5-AC9A0B5C4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Stream Processing Engines</a:t>
            </a:r>
            <a:br>
              <a:rPr lang="en-US" dirty="0"/>
            </a:br>
            <a:r>
              <a:rPr lang="en-US" dirty="0"/>
              <a:t>Examples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DC17EE-9ABD-4FA1-A160-AA8C3B661A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DGB 5/2013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0DAF3F-BD0E-4FC8-901C-96AE60BAF8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A0634-974A-46A7-B268-05D2A189DA49}" type="slidenum">
              <a:rPr lang="en-US" smtClean="0"/>
              <a:t>51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7F01ED-9EFC-4483-BF33-A8B8D75FF261}"/>
              </a:ext>
            </a:extLst>
          </p:cNvPr>
          <p:cNvSpPr txBox="1"/>
          <p:nvPr/>
        </p:nvSpPr>
        <p:spPr>
          <a:xfrm>
            <a:off x="1219200" y="2362200"/>
            <a:ext cx="5943600" cy="27938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/>
              <a:t>Apache Spark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/>
              <a:t>Apache Storm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/>
              <a:t>Apache </a:t>
            </a:r>
            <a:r>
              <a:rPr lang="en-US" sz="2400" b="1" dirty="0" err="1"/>
              <a:t>Flink</a:t>
            </a:r>
            <a:endParaRPr lang="en-US" sz="2400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/>
              <a:t>IBM </a:t>
            </a:r>
            <a:r>
              <a:rPr lang="en-US" sz="2400" b="1" dirty="0" err="1"/>
              <a:t>InfoStreams</a:t>
            </a:r>
            <a:endParaRPr lang="en-US" sz="2400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/>
              <a:t>(Many More)</a:t>
            </a:r>
          </a:p>
        </p:txBody>
      </p:sp>
    </p:spTree>
    <p:extLst>
      <p:ext uri="{BB962C8B-B14F-4D97-AF65-F5344CB8AC3E}">
        <p14:creationId xmlns:p14="http://schemas.microsoft.com/office/powerpoint/2010/main" val="332153375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Twitter/Apache Storm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Guaranteed data processing </a:t>
            </a:r>
          </a:p>
          <a:p>
            <a:r>
              <a:rPr lang="en-US" dirty="0"/>
              <a:t>Horizontal scalability </a:t>
            </a:r>
          </a:p>
          <a:p>
            <a:r>
              <a:rPr lang="en-US" dirty="0"/>
              <a:t>Fault-tolerance </a:t>
            </a:r>
          </a:p>
          <a:p>
            <a:r>
              <a:rPr lang="en-US" dirty="0"/>
              <a:t>No intermediate message brokers! </a:t>
            </a:r>
          </a:p>
          <a:p>
            <a:r>
              <a:rPr lang="en-US" dirty="0"/>
              <a:t>Higher level abstraction than message passing </a:t>
            </a:r>
          </a:p>
          <a:p>
            <a:r>
              <a:rPr lang="en-US" dirty="0"/>
              <a:t>“Just works”</a:t>
            </a:r>
          </a:p>
          <a:p>
            <a:pPr lvl="1"/>
            <a:r>
              <a:rPr lang="en-US" dirty="0" err="1"/>
              <a:t>Hadoop</a:t>
            </a:r>
            <a:r>
              <a:rPr lang="en-US" dirty="0"/>
              <a:t> of real time streaming jobs</a:t>
            </a:r>
          </a:p>
          <a:p>
            <a:r>
              <a:rPr lang="en-US" dirty="0"/>
              <a:t>Built by </a:t>
            </a:r>
            <a:r>
              <a:rPr lang="en-US" dirty="0" err="1"/>
              <a:t>Backtype</a:t>
            </a:r>
            <a:r>
              <a:rPr lang="en-US" dirty="0"/>
              <a:t>, recently bought by Twitter</a:t>
            </a:r>
          </a:p>
          <a:p>
            <a:r>
              <a:rPr lang="en-US" dirty="0"/>
              <a:t>Available as Open source</a:t>
            </a:r>
          </a:p>
        </p:txBody>
      </p:sp>
    </p:spTree>
    <p:extLst>
      <p:ext uri="{BB962C8B-B14F-4D97-AF65-F5344CB8AC3E}">
        <p14:creationId xmlns:p14="http://schemas.microsoft.com/office/powerpoint/2010/main" val="215482802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8515" y="1269778"/>
            <a:ext cx="5618211" cy="4127259"/>
          </a:xfrm>
          <a:prstGeom prst="rect">
            <a:avLst/>
          </a:prstGeom>
        </p:spPr>
      </p:pic>
      <p:sp>
        <p:nvSpPr>
          <p:cNvPr id="5" name="Line Callout 1 4"/>
          <p:cNvSpPr/>
          <p:nvPr/>
        </p:nvSpPr>
        <p:spPr>
          <a:xfrm>
            <a:off x="1622726" y="5397037"/>
            <a:ext cx="1375789" cy="729126"/>
          </a:xfrm>
          <a:prstGeom prst="borderCallout1">
            <a:avLst>
              <a:gd name="adj1" fmla="val -3827"/>
              <a:gd name="adj2" fmla="val 52351"/>
              <a:gd name="adj3" fmla="val -226156"/>
              <a:gd name="adj4" fmla="val 128334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Master Node</a:t>
            </a:r>
          </a:p>
        </p:txBody>
      </p:sp>
      <p:sp>
        <p:nvSpPr>
          <p:cNvPr id="6" name="Line Callout 1 5"/>
          <p:cNvSpPr/>
          <p:nvPr/>
        </p:nvSpPr>
        <p:spPr>
          <a:xfrm>
            <a:off x="4432633" y="5549437"/>
            <a:ext cx="1529120" cy="729126"/>
          </a:xfrm>
          <a:prstGeom prst="borderCallout1">
            <a:avLst>
              <a:gd name="adj1" fmla="val -3827"/>
              <a:gd name="adj2" fmla="val 52351"/>
              <a:gd name="adj3" fmla="val -139073"/>
              <a:gd name="adj4" fmla="val 72519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Cluster Coordination</a:t>
            </a:r>
          </a:p>
        </p:txBody>
      </p:sp>
      <p:sp>
        <p:nvSpPr>
          <p:cNvPr id="8" name="Line Callout 1 7"/>
          <p:cNvSpPr/>
          <p:nvPr/>
        </p:nvSpPr>
        <p:spPr>
          <a:xfrm>
            <a:off x="7311011" y="5761600"/>
            <a:ext cx="1375789" cy="729126"/>
          </a:xfrm>
          <a:prstGeom prst="borderCallout1">
            <a:avLst>
              <a:gd name="adj1" fmla="val -3827"/>
              <a:gd name="adj2" fmla="val 52351"/>
              <a:gd name="adj3" fmla="val -43927"/>
              <a:gd name="adj4" fmla="val 56539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Worker processes</a:t>
            </a:r>
          </a:p>
        </p:txBody>
      </p:sp>
    </p:spTree>
    <p:extLst>
      <p:ext uri="{BB962C8B-B14F-4D97-AF65-F5344CB8AC3E}">
        <p14:creationId xmlns:p14="http://schemas.microsoft.com/office/powerpoint/2010/main" val="197401406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1118"/>
            <a:ext cx="8229600" cy="809443"/>
          </a:xfrm>
        </p:spPr>
        <p:txBody>
          <a:bodyPr/>
          <a:lstStyle/>
          <a:p>
            <a:pPr algn="l"/>
            <a:r>
              <a:rPr lang="en-US" dirty="0"/>
              <a:t>Storm Concepts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777" y="1173238"/>
            <a:ext cx="4559603" cy="5200952"/>
          </a:xfrm>
        </p:spPr>
        <p:txBody>
          <a:bodyPr>
            <a:normAutofit fontScale="6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Streams</a:t>
            </a:r>
          </a:p>
          <a:p>
            <a:pPr marL="914400" lvl="1" indent="-514350"/>
            <a:r>
              <a:rPr lang="en-US" dirty="0"/>
              <a:t>Unbounded sequence of </a:t>
            </a:r>
            <a:r>
              <a:rPr lang="en-US" dirty="0" err="1"/>
              <a:t>tuples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Spout</a:t>
            </a:r>
          </a:p>
          <a:p>
            <a:pPr marL="914400" lvl="1" indent="-514350"/>
            <a:r>
              <a:rPr lang="en-US" dirty="0"/>
              <a:t>Source of Stream</a:t>
            </a:r>
          </a:p>
          <a:p>
            <a:pPr marL="914400" lvl="1" indent="-514350"/>
            <a:r>
              <a:rPr lang="en-US" dirty="0"/>
              <a:t>E.g. Read from Twitter streaming API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Bolts</a:t>
            </a:r>
          </a:p>
          <a:p>
            <a:pPr marL="914400" lvl="1" indent="-514350"/>
            <a:r>
              <a:rPr lang="en-US" dirty="0"/>
              <a:t>Processes input streams and produces new streams</a:t>
            </a:r>
          </a:p>
          <a:p>
            <a:pPr marL="914400" lvl="1" indent="-514350"/>
            <a:r>
              <a:rPr lang="en-US" dirty="0"/>
              <a:t>E.g. Functions, Filters, Aggregation, Joins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Topologies</a:t>
            </a:r>
          </a:p>
          <a:p>
            <a:pPr marL="914400" lvl="1" indent="-514350"/>
            <a:r>
              <a:rPr lang="en-US" dirty="0"/>
              <a:t>Network of spouts and bolts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3337" y="890561"/>
            <a:ext cx="6177458" cy="4742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0380" y="1709039"/>
            <a:ext cx="4402364" cy="154430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0574" y="3417388"/>
            <a:ext cx="4422170" cy="138998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9140" y="4952517"/>
            <a:ext cx="2463499" cy="1796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97474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10406A0-CF38-AB48-BEAA-FD4BC4D54AE7}" type="slidenum">
              <a:rPr lang="en-US"/>
              <a:pPr/>
              <a:t>55</a:t>
            </a:fld>
            <a:endParaRPr lang="en-US"/>
          </a:p>
        </p:txBody>
      </p:sp>
      <p:sp>
        <p:nvSpPr>
          <p:cNvPr id="194562" name="Rectangle 2050"/>
          <p:cNvSpPr>
            <a:spLocks noGrp="1" noChangeArrowheads="1"/>
          </p:cNvSpPr>
          <p:nvPr>
            <p:ph type="ctrTitle"/>
          </p:nvPr>
        </p:nvSpPr>
        <p:spPr>
          <a:xfrm>
            <a:off x="228600" y="381000"/>
            <a:ext cx="8763000" cy="685800"/>
          </a:xfrm>
        </p:spPr>
        <p:txBody>
          <a:bodyPr>
            <a:noAutofit/>
          </a:bodyPr>
          <a:lstStyle/>
          <a:p>
            <a:r>
              <a:rPr lang="en-US" dirty="0"/>
              <a:t>Non-Cloud Stream Processing Engines</a:t>
            </a:r>
            <a:endParaRPr lang="en-GB" dirty="0"/>
          </a:p>
        </p:txBody>
      </p:sp>
      <p:sp>
        <p:nvSpPr>
          <p:cNvPr id="194563" name="Rectangle 2051"/>
          <p:cNvSpPr>
            <a:spLocks noGrp="1" noChangeArrowheads="1"/>
          </p:cNvSpPr>
          <p:nvPr>
            <p:ph type="subTitle" idx="1"/>
          </p:nvPr>
        </p:nvSpPr>
        <p:spPr>
          <a:xfrm>
            <a:off x="457200" y="1371600"/>
            <a:ext cx="4724400" cy="2209800"/>
          </a:xfrm>
        </p:spPr>
        <p:txBody>
          <a:bodyPr/>
          <a:lstStyle/>
          <a:p>
            <a:pPr algn="l">
              <a:buFontTx/>
              <a:buChar char="•"/>
            </a:pPr>
            <a:r>
              <a:rPr lang="en-US" sz="2400" dirty="0"/>
              <a:t> Academic prototypes</a:t>
            </a:r>
            <a:endParaRPr lang="el-GR" sz="1800" b="1" dirty="0">
              <a:solidFill>
                <a:srgbClr val="000000"/>
              </a:solidFill>
            </a:endParaRPr>
          </a:p>
          <a:p>
            <a:pPr algn="l">
              <a:buClr>
                <a:schemeClr val="tx1"/>
              </a:buClr>
              <a:buFont typeface="Wingdings" charset="2"/>
              <a:buChar char="Ø"/>
            </a:pPr>
            <a:r>
              <a:rPr lang="el-GR" sz="1800" b="1" dirty="0">
                <a:solidFill>
                  <a:srgbClr val="000000"/>
                </a:solidFill>
              </a:rPr>
              <a:t> </a:t>
            </a:r>
            <a:r>
              <a:rPr lang="el-GR" sz="1800" dirty="0">
                <a:solidFill>
                  <a:srgbClr val="0000FF"/>
                </a:solidFill>
              </a:rPr>
              <a:t>Aurora </a:t>
            </a:r>
            <a:r>
              <a:rPr lang="en-US" sz="1800" dirty="0">
                <a:solidFill>
                  <a:srgbClr val="0000FF"/>
                </a:solidFill>
              </a:rPr>
              <a:t>+ Borealis</a:t>
            </a:r>
            <a:r>
              <a:rPr lang="en-US" sz="1800" dirty="0">
                <a:solidFill>
                  <a:srgbClr val="000000"/>
                </a:solidFill>
              </a:rPr>
              <a:t> </a:t>
            </a:r>
            <a:r>
              <a:rPr lang="el-GR" sz="1800" dirty="0">
                <a:solidFill>
                  <a:srgbClr val="000000"/>
                </a:solidFill>
              </a:rPr>
              <a:t>(Brown/MIT</a:t>
            </a:r>
            <a:r>
              <a:rPr lang="en-US" sz="1800" dirty="0">
                <a:solidFill>
                  <a:srgbClr val="000000"/>
                </a:solidFill>
              </a:rPr>
              <a:t>/Brandeis</a:t>
            </a:r>
            <a:r>
              <a:rPr lang="el-GR" sz="1800" dirty="0">
                <a:solidFill>
                  <a:srgbClr val="000000"/>
                </a:solidFill>
              </a:rPr>
              <a:t>)</a:t>
            </a:r>
            <a:endParaRPr lang="en-US" sz="1800" dirty="0">
              <a:solidFill>
                <a:srgbClr val="000000"/>
              </a:solidFill>
            </a:endParaRPr>
          </a:p>
          <a:p>
            <a:pPr algn="l">
              <a:buClr>
                <a:schemeClr val="tx1"/>
              </a:buClr>
              <a:buFont typeface="Wingdings" charset="2"/>
              <a:buChar char="Ø"/>
            </a:pPr>
            <a:r>
              <a:rPr lang="el-GR" sz="1800" b="1" dirty="0">
                <a:solidFill>
                  <a:srgbClr val="000000"/>
                </a:solidFill>
              </a:rPr>
              <a:t> </a:t>
            </a:r>
            <a:r>
              <a:rPr lang="en-US" sz="1800" dirty="0" err="1">
                <a:solidFill>
                  <a:srgbClr val="0000FF"/>
                </a:solidFill>
              </a:rPr>
              <a:t>Gigascope</a:t>
            </a:r>
            <a:r>
              <a:rPr lang="en-US" sz="1800" dirty="0">
                <a:solidFill>
                  <a:srgbClr val="000000"/>
                </a:solidFill>
              </a:rPr>
              <a:t> (AT&amp;T/Carnegie Mellon)</a:t>
            </a:r>
            <a:endParaRPr lang="el-GR" sz="1800" dirty="0">
              <a:solidFill>
                <a:srgbClr val="000000"/>
              </a:solidFill>
            </a:endParaRPr>
          </a:p>
          <a:p>
            <a:pPr algn="l">
              <a:buClr>
                <a:schemeClr val="tx1"/>
              </a:buClr>
              <a:buFont typeface="Wingdings" charset="2"/>
              <a:buChar char="Ø"/>
            </a:pPr>
            <a:r>
              <a:rPr lang="el-GR" sz="1800" b="1" dirty="0">
                <a:solidFill>
                  <a:srgbClr val="000000"/>
                </a:solidFill>
              </a:rPr>
              <a:t> </a:t>
            </a:r>
            <a:r>
              <a:rPr lang="en-US" sz="1800" dirty="0" err="1">
                <a:solidFill>
                  <a:srgbClr val="0000FF"/>
                </a:solidFill>
              </a:rPr>
              <a:t>NiagaraST</a:t>
            </a:r>
            <a:r>
              <a:rPr lang="en-US" sz="1800" dirty="0">
                <a:solidFill>
                  <a:srgbClr val="000000"/>
                </a:solidFill>
              </a:rPr>
              <a:t> (Wisconsin/</a:t>
            </a:r>
            <a:r>
              <a:rPr lang="en-GB" sz="1800" dirty="0">
                <a:solidFill>
                  <a:srgbClr val="000000"/>
                </a:solidFill>
              </a:rPr>
              <a:t>Portland State</a:t>
            </a:r>
            <a:r>
              <a:rPr lang="en-US" sz="1800" dirty="0">
                <a:solidFill>
                  <a:srgbClr val="000000"/>
                </a:solidFill>
              </a:rPr>
              <a:t>)</a:t>
            </a:r>
          </a:p>
          <a:p>
            <a:pPr algn="l">
              <a:buClr>
                <a:schemeClr val="tx1"/>
              </a:buClr>
              <a:buFont typeface="Wingdings" charset="2"/>
              <a:buChar char="Ø"/>
            </a:pPr>
            <a:r>
              <a:rPr lang="el-GR" sz="1800" b="1" dirty="0">
                <a:solidFill>
                  <a:srgbClr val="000000"/>
                </a:solidFill>
              </a:rPr>
              <a:t> </a:t>
            </a:r>
            <a:r>
              <a:rPr lang="el-GR" sz="1800" dirty="0">
                <a:solidFill>
                  <a:srgbClr val="0000FF"/>
                </a:solidFill>
              </a:rPr>
              <a:t>S</a:t>
            </a:r>
            <a:r>
              <a:rPr lang="en-US" sz="1800" dirty="0">
                <a:solidFill>
                  <a:srgbClr val="0000FF"/>
                </a:solidFill>
              </a:rPr>
              <a:t>TREAM</a:t>
            </a:r>
            <a:r>
              <a:rPr lang="el-GR" sz="1800" dirty="0">
                <a:solidFill>
                  <a:srgbClr val="000000"/>
                </a:solidFill>
              </a:rPr>
              <a:t> (Stanford)</a:t>
            </a:r>
            <a:endParaRPr lang="en-US" sz="1800" dirty="0">
              <a:solidFill>
                <a:srgbClr val="000000"/>
              </a:solidFill>
            </a:endParaRPr>
          </a:p>
          <a:p>
            <a:pPr algn="l">
              <a:buClr>
                <a:schemeClr val="tx1"/>
              </a:buClr>
              <a:buFont typeface="Wingdings" charset="2"/>
              <a:buChar char="Ø"/>
            </a:pPr>
            <a:r>
              <a:rPr lang="el-GR" sz="1800" b="1" dirty="0">
                <a:solidFill>
                  <a:srgbClr val="000000"/>
                </a:solidFill>
              </a:rPr>
              <a:t> </a:t>
            </a:r>
            <a:r>
              <a:rPr lang="el-GR" sz="1800" dirty="0">
                <a:solidFill>
                  <a:srgbClr val="0000FF"/>
                </a:solidFill>
              </a:rPr>
              <a:t>Telegraph</a:t>
            </a:r>
            <a:r>
              <a:rPr lang="en-US" sz="1800" dirty="0">
                <a:solidFill>
                  <a:srgbClr val="0000FF"/>
                </a:solidFill>
              </a:rPr>
              <a:t>CQ</a:t>
            </a:r>
            <a:r>
              <a:rPr lang="el-GR" sz="1800" dirty="0">
                <a:solidFill>
                  <a:srgbClr val="000000"/>
                </a:solidFill>
              </a:rPr>
              <a:t> (</a:t>
            </a:r>
            <a:r>
              <a:rPr lang="en-US" sz="1800" dirty="0">
                <a:solidFill>
                  <a:srgbClr val="000000"/>
                </a:solidFill>
              </a:rPr>
              <a:t>UC </a:t>
            </a:r>
            <a:r>
              <a:rPr lang="el-GR" sz="1800" dirty="0">
                <a:solidFill>
                  <a:srgbClr val="000000"/>
                </a:solidFill>
              </a:rPr>
              <a:t>Berkeley)</a:t>
            </a:r>
          </a:p>
        </p:txBody>
      </p:sp>
      <p:sp>
        <p:nvSpPr>
          <p:cNvPr id="194564" name="Text Box 2052"/>
          <p:cNvSpPr txBox="1">
            <a:spLocks noChangeArrowheads="1"/>
          </p:cNvSpPr>
          <p:nvPr/>
        </p:nvSpPr>
        <p:spPr bwMode="auto">
          <a:xfrm>
            <a:off x="5257800" y="1371600"/>
            <a:ext cx="3505200" cy="346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20000"/>
              </a:spcBef>
              <a:buFontTx/>
              <a:buChar char="•"/>
            </a:pPr>
            <a:r>
              <a:rPr lang="en-US">
                <a:latin typeface="Arial" charset="0"/>
              </a:rPr>
              <a:t> Commercial platforms</a:t>
            </a:r>
            <a:endParaRPr lang="el-GR" sz="1800" b="1">
              <a:solidFill>
                <a:srgbClr val="000000"/>
              </a:solidFill>
              <a:latin typeface="Arial" charset="0"/>
            </a:endParaRPr>
          </a:p>
          <a:p>
            <a:pPr>
              <a:spcBef>
                <a:spcPct val="20000"/>
              </a:spcBef>
              <a:buClr>
                <a:schemeClr val="tx1"/>
              </a:buClr>
              <a:buFont typeface="Wingdings" charset="2"/>
              <a:buChar char="Ø"/>
            </a:pPr>
            <a:r>
              <a:rPr lang="el-GR" sz="180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US" sz="1800">
                <a:solidFill>
                  <a:srgbClr val="0000FF"/>
                </a:solidFill>
                <a:latin typeface="Arial" charset="0"/>
              </a:rPr>
              <a:t>StreamBase</a:t>
            </a:r>
          </a:p>
          <a:p>
            <a:pPr>
              <a:spcBef>
                <a:spcPct val="20000"/>
              </a:spcBef>
              <a:buClr>
                <a:schemeClr val="tx1"/>
              </a:buClr>
              <a:buFont typeface="Wingdings" charset="2"/>
              <a:buChar char="Ø"/>
            </a:pPr>
            <a:r>
              <a:rPr lang="en-US" sz="180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US" sz="1800">
                <a:solidFill>
                  <a:srgbClr val="0000FF"/>
                </a:solidFill>
                <a:latin typeface="Arial" charset="0"/>
              </a:rPr>
              <a:t>Coral8 </a:t>
            </a:r>
            <a:r>
              <a:rPr lang="en-US" sz="1800">
                <a:solidFill>
                  <a:srgbClr val="0000FF"/>
                </a:solidFill>
                <a:latin typeface="Arial" charset="0"/>
                <a:sym typeface="Wingdings" charset="2"/>
              </a:rPr>
              <a:t> Sybase CEP</a:t>
            </a:r>
            <a:endParaRPr lang="en-US" sz="1800">
              <a:solidFill>
                <a:srgbClr val="0000FF"/>
              </a:solidFill>
              <a:latin typeface="Arial" charset="0"/>
            </a:endParaRPr>
          </a:p>
          <a:p>
            <a:pPr>
              <a:spcBef>
                <a:spcPct val="20000"/>
              </a:spcBef>
              <a:buClr>
                <a:schemeClr val="tx1"/>
              </a:buClr>
              <a:buFont typeface="Wingdings" charset="2"/>
              <a:buChar char="Ø"/>
            </a:pPr>
            <a:r>
              <a:rPr lang="en-US" sz="180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US" sz="1800">
                <a:solidFill>
                  <a:srgbClr val="0000FF"/>
                </a:solidFill>
                <a:latin typeface="Arial" charset="0"/>
              </a:rPr>
              <a:t>Oracle CEP</a:t>
            </a:r>
          </a:p>
          <a:p>
            <a:pPr>
              <a:spcBef>
                <a:spcPct val="20000"/>
              </a:spcBef>
              <a:buClr>
                <a:schemeClr val="tx1"/>
              </a:buClr>
              <a:buFont typeface="Wingdings" charset="2"/>
              <a:buChar char="Ø"/>
            </a:pPr>
            <a:r>
              <a:rPr lang="en-US" sz="180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US" sz="1800">
                <a:solidFill>
                  <a:srgbClr val="0000FF"/>
                </a:solidFill>
                <a:latin typeface="Arial" charset="0"/>
              </a:rPr>
              <a:t>Microsoft StreamInsight</a:t>
            </a:r>
          </a:p>
          <a:p>
            <a:pPr>
              <a:spcBef>
                <a:spcPct val="20000"/>
              </a:spcBef>
              <a:buClr>
                <a:schemeClr val="tx1"/>
              </a:buClr>
              <a:buFont typeface="Wingdings" charset="2"/>
              <a:buChar char="Ø"/>
            </a:pPr>
            <a:r>
              <a:rPr lang="en-US" sz="180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US" sz="1800">
                <a:solidFill>
                  <a:srgbClr val="0000FF"/>
                </a:solidFill>
                <a:latin typeface="Arial" charset="0"/>
              </a:rPr>
              <a:t>Truviso</a:t>
            </a:r>
          </a:p>
          <a:p>
            <a:pPr>
              <a:spcBef>
                <a:spcPct val="20000"/>
              </a:spcBef>
              <a:buClr>
                <a:schemeClr val="tx1"/>
              </a:buClr>
              <a:buFont typeface="Wingdings" charset="2"/>
              <a:buChar char="Ø"/>
            </a:pPr>
            <a:r>
              <a:rPr lang="en-US" sz="1800">
                <a:solidFill>
                  <a:srgbClr val="0000FF"/>
                </a:solidFill>
                <a:latin typeface="Arial" charset="0"/>
              </a:rPr>
              <a:t> IBM System S</a:t>
            </a:r>
          </a:p>
          <a:p>
            <a:pPr>
              <a:spcBef>
                <a:spcPct val="20000"/>
              </a:spcBef>
              <a:buClr>
                <a:schemeClr val="tx1"/>
              </a:buClr>
              <a:buFont typeface="Wingdings" charset="2"/>
              <a:buChar char="Ø"/>
            </a:pPr>
            <a:r>
              <a:rPr lang="en-US" sz="1800">
                <a:solidFill>
                  <a:srgbClr val="0000FF"/>
                </a:solidFill>
                <a:latin typeface="Arial" charset="0"/>
              </a:rPr>
              <a:t> SQLStream</a:t>
            </a:r>
          </a:p>
          <a:p>
            <a:pPr>
              <a:spcBef>
                <a:spcPct val="20000"/>
              </a:spcBef>
              <a:buClr>
                <a:schemeClr val="tx1"/>
              </a:buClr>
              <a:buFont typeface="Wingdings" charset="2"/>
              <a:buChar char="Ø"/>
            </a:pPr>
            <a:r>
              <a:rPr lang="en-US" sz="1800">
                <a:solidFill>
                  <a:srgbClr val="000000"/>
                </a:solidFill>
                <a:latin typeface="Arial" charset="0"/>
              </a:rPr>
              <a:t> …</a:t>
            </a:r>
          </a:p>
          <a:p>
            <a:endParaRPr lang="en-GB"/>
          </a:p>
        </p:txBody>
      </p:sp>
      <p:sp>
        <p:nvSpPr>
          <p:cNvPr id="194565" name="Text Box 2053"/>
          <p:cNvSpPr txBox="1">
            <a:spLocks noChangeArrowheads="1"/>
          </p:cNvSpPr>
          <p:nvPr/>
        </p:nvSpPr>
        <p:spPr bwMode="auto">
          <a:xfrm>
            <a:off x="5257800" y="5029200"/>
            <a:ext cx="3629025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>
              <a:spcBef>
                <a:spcPct val="20000"/>
              </a:spcBef>
              <a:buFontTx/>
              <a:buChar char="•"/>
            </a:pPr>
            <a:r>
              <a:rPr lang="en-US">
                <a:latin typeface="Arial" charset="0"/>
              </a:rPr>
              <a:t> Benchmarks</a:t>
            </a:r>
            <a:endParaRPr lang="el-GR" sz="1800" b="1">
              <a:solidFill>
                <a:srgbClr val="000000"/>
              </a:solidFill>
              <a:latin typeface="Arial" charset="0"/>
            </a:endParaRPr>
          </a:p>
          <a:p>
            <a:pPr>
              <a:spcBef>
                <a:spcPct val="20000"/>
              </a:spcBef>
              <a:buClr>
                <a:schemeClr val="tx1"/>
              </a:buClr>
              <a:buFont typeface="Wingdings" charset="2"/>
              <a:buChar char="Ø"/>
            </a:pPr>
            <a:r>
              <a:rPr lang="el-GR" sz="180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US" sz="1800">
                <a:solidFill>
                  <a:srgbClr val="0000FF"/>
                </a:solidFill>
                <a:latin typeface="Arial" charset="0"/>
              </a:rPr>
              <a:t>Linear Road</a:t>
            </a:r>
            <a:r>
              <a:rPr lang="en-US" sz="1800">
                <a:solidFill>
                  <a:srgbClr val="000000"/>
                </a:solidFill>
                <a:latin typeface="Arial" charset="0"/>
              </a:rPr>
              <a:t> [Aurora, STREAM]</a:t>
            </a:r>
          </a:p>
          <a:p>
            <a:pPr>
              <a:spcBef>
                <a:spcPct val="20000"/>
              </a:spcBef>
              <a:buClr>
                <a:schemeClr val="tx1"/>
              </a:buClr>
              <a:buFont typeface="Wingdings" charset="2"/>
              <a:buChar char="Ø"/>
            </a:pPr>
            <a:r>
              <a:rPr lang="en-US" sz="180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US" sz="1800">
                <a:solidFill>
                  <a:srgbClr val="0000FF"/>
                </a:solidFill>
                <a:latin typeface="Arial" charset="0"/>
              </a:rPr>
              <a:t>NEXMark</a:t>
            </a:r>
            <a:r>
              <a:rPr lang="en-US" sz="1800">
                <a:solidFill>
                  <a:srgbClr val="000000"/>
                </a:solidFill>
                <a:latin typeface="Arial" charset="0"/>
              </a:rPr>
              <a:t> [NiagaraST]</a:t>
            </a:r>
          </a:p>
          <a:p>
            <a:pPr>
              <a:spcBef>
                <a:spcPct val="20000"/>
              </a:spcBef>
              <a:buClr>
                <a:schemeClr val="tx1"/>
              </a:buClr>
              <a:buFont typeface="Wingdings" charset="2"/>
              <a:buChar char="Ø"/>
            </a:pPr>
            <a:r>
              <a:rPr lang="en-US" sz="180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GB" sz="1800">
                <a:solidFill>
                  <a:srgbClr val="0000FF"/>
                </a:solidFill>
                <a:latin typeface="Arial" charset="0"/>
              </a:rPr>
              <a:t>BerlinMOD</a:t>
            </a:r>
            <a:r>
              <a:rPr lang="en-GB" sz="180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US" sz="1800">
                <a:solidFill>
                  <a:srgbClr val="000000"/>
                </a:solidFill>
                <a:latin typeface="Arial" charset="0"/>
              </a:rPr>
              <a:t>[Hagen Univ.]</a:t>
            </a:r>
            <a:endParaRPr lang="en-GB" sz="1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94566" name="Text Box 2054"/>
          <p:cNvSpPr txBox="1">
            <a:spLocks noChangeArrowheads="1"/>
          </p:cNvSpPr>
          <p:nvPr/>
        </p:nvSpPr>
        <p:spPr bwMode="auto">
          <a:xfrm>
            <a:off x="457200" y="3657600"/>
            <a:ext cx="4191000" cy="111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20000"/>
              </a:spcBef>
              <a:buFontTx/>
              <a:buChar char="•"/>
            </a:pPr>
            <a:r>
              <a:rPr lang="en-US">
                <a:latin typeface="Arial" charset="0"/>
              </a:rPr>
              <a:t> CEP</a:t>
            </a:r>
            <a:endParaRPr lang="el-GR" sz="1800" b="1">
              <a:solidFill>
                <a:srgbClr val="000000"/>
              </a:solidFill>
              <a:latin typeface="Arial" charset="0"/>
            </a:endParaRPr>
          </a:p>
          <a:p>
            <a:pPr>
              <a:spcBef>
                <a:spcPct val="20000"/>
              </a:spcBef>
              <a:buClr>
                <a:schemeClr val="tx1"/>
              </a:buClr>
              <a:buFont typeface="Wingdings" charset="2"/>
              <a:buChar char="Ø"/>
            </a:pPr>
            <a:r>
              <a:rPr lang="el-GR" sz="180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US" sz="1800">
                <a:solidFill>
                  <a:srgbClr val="0000FF"/>
                </a:solidFill>
                <a:latin typeface="Arial" charset="0"/>
              </a:rPr>
              <a:t>Cayuga</a:t>
            </a:r>
            <a:r>
              <a:rPr lang="en-US" sz="1800">
                <a:solidFill>
                  <a:srgbClr val="000000"/>
                </a:solidFill>
                <a:latin typeface="Arial" charset="0"/>
              </a:rPr>
              <a:t> [Cornell]</a:t>
            </a:r>
          </a:p>
          <a:p>
            <a:pPr>
              <a:spcBef>
                <a:spcPct val="20000"/>
              </a:spcBef>
              <a:buClr>
                <a:schemeClr val="tx1"/>
              </a:buClr>
              <a:buFont typeface="Wingdings" charset="2"/>
              <a:buChar char="Ø"/>
            </a:pPr>
            <a:r>
              <a:rPr lang="en-US" sz="180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GB" sz="1800">
                <a:solidFill>
                  <a:srgbClr val="0000FF"/>
                </a:solidFill>
                <a:latin typeface="Arial" charset="0"/>
              </a:rPr>
              <a:t>Esper and NEsper</a:t>
            </a:r>
            <a:r>
              <a:rPr lang="en-US" sz="1800">
                <a:solidFill>
                  <a:srgbClr val="000000"/>
                </a:solidFill>
                <a:latin typeface="Arial" charset="0"/>
              </a:rPr>
              <a:t> [EsperTech]</a:t>
            </a:r>
            <a:endParaRPr lang="en-GB"/>
          </a:p>
        </p:txBody>
      </p:sp>
      <p:sp>
        <p:nvSpPr>
          <p:cNvPr id="194568" name="Text Box 2056"/>
          <p:cNvSpPr txBox="1">
            <a:spLocks noChangeArrowheads="1"/>
          </p:cNvSpPr>
          <p:nvPr/>
        </p:nvSpPr>
        <p:spPr bwMode="auto">
          <a:xfrm>
            <a:off x="457200" y="5045075"/>
            <a:ext cx="3886200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20000"/>
              </a:spcBef>
              <a:buFontTx/>
              <a:buChar char="•"/>
            </a:pPr>
            <a:r>
              <a:rPr lang="en-US">
                <a:latin typeface="Arial" charset="0"/>
              </a:rPr>
              <a:t> Spatiotemporal systems</a:t>
            </a:r>
            <a:endParaRPr lang="el-GR" sz="1800" b="1">
              <a:solidFill>
                <a:srgbClr val="000000"/>
              </a:solidFill>
              <a:latin typeface="Arial" charset="0"/>
            </a:endParaRPr>
          </a:p>
          <a:p>
            <a:pPr>
              <a:spcBef>
                <a:spcPct val="20000"/>
              </a:spcBef>
              <a:buClr>
                <a:schemeClr val="tx1"/>
              </a:buClr>
              <a:buFont typeface="Wingdings" charset="2"/>
              <a:buChar char="Ø"/>
            </a:pPr>
            <a:r>
              <a:rPr lang="el-GR" sz="180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US" sz="1800">
                <a:solidFill>
                  <a:srgbClr val="0000FF"/>
                </a:solidFill>
                <a:latin typeface="Arial" charset="0"/>
              </a:rPr>
              <a:t>SECONDO</a:t>
            </a:r>
            <a:r>
              <a:rPr lang="en-US" sz="1800">
                <a:solidFill>
                  <a:srgbClr val="000000"/>
                </a:solidFill>
                <a:latin typeface="Arial" charset="0"/>
              </a:rPr>
              <a:t> [Hagen Univ.]</a:t>
            </a:r>
          </a:p>
          <a:p>
            <a:pPr>
              <a:spcBef>
                <a:spcPct val="20000"/>
              </a:spcBef>
              <a:buClr>
                <a:schemeClr val="tx1"/>
              </a:buClr>
              <a:buFont typeface="Wingdings" charset="2"/>
              <a:buChar char="Ø"/>
            </a:pPr>
            <a:r>
              <a:rPr lang="en-US" sz="180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US" sz="1800">
                <a:solidFill>
                  <a:srgbClr val="0000FF"/>
                </a:solidFill>
                <a:latin typeface="Arial" charset="0"/>
              </a:rPr>
              <a:t>PLACE</a:t>
            </a:r>
            <a:r>
              <a:rPr lang="en-US" sz="1800">
                <a:solidFill>
                  <a:srgbClr val="000000"/>
                </a:solidFill>
                <a:latin typeface="Arial" charset="0"/>
              </a:rPr>
              <a:t> [Purdue]</a:t>
            </a:r>
            <a:endParaRPr lang="el-GR" sz="1800">
              <a:solidFill>
                <a:srgbClr val="000000"/>
              </a:solidFill>
              <a:latin typeface="Arial" charset="0"/>
            </a:endParaRPr>
          </a:p>
          <a:p>
            <a:pPr>
              <a:spcBef>
                <a:spcPct val="20000"/>
              </a:spcBef>
              <a:buClr>
                <a:schemeClr val="tx1"/>
              </a:buClr>
              <a:buFont typeface="Wingdings" charset="2"/>
              <a:buChar char="Ø"/>
            </a:pPr>
            <a:r>
              <a:rPr lang="el-GR" sz="180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US" sz="1800">
                <a:solidFill>
                  <a:srgbClr val="0000FF"/>
                </a:solidFill>
                <a:latin typeface="Arial" charset="0"/>
              </a:rPr>
              <a:t>Microsoft StreamInsight Spatial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169816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Storm Tasks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117" y="1341524"/>
            <a:ext cx="5304657" cy="5172551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Spouts and bolts execute as many tasks across the cluster</a:t>
            </a:r>
          </a:p>
          <a:p>
            <a:r>
              <a:rPr lang="en-US" dirty="0"/>
              <a:t>When a </a:t>
            </a:r>
            <a:r>
              <a:rPr lang="en-US" dirty="0" err="1"/>
              <a:t>tuple</a:t>
            </a:r>
            <a:r>
              <a:rPr lang="en-US" dirty="0"/>
              <a:t> is emitted, which task does it go to? </a:t>
            </a:r>
            <a:r>
              <a:rPr lang="en-US" dirty="0" err="1">
                <a:sym typeface="Wingdings"/>
              </a:rPr>
              <a:t></a:t>
            </a:r>
            <a:r>
              <a:rPr lang="en-US" dirty="0">
                <a:sym typeface="Wingdings"/>
              </a:rPr>
              <a:t> User programmable:</a:t>
            </a:r>
            <a:endParaRPr lang="en-US" dirty="0"/>
          </a:p>
          <a:p>
            <a:pPr lvl="1"/>
            <a:r>
              <a:rPr lang="en-US" i="1" dirty="0"/>
              <a:t>Shuffle grouping</a:t>
            </a:r>
            <a:r>
              <a:rPr lang="en-US" dirty="0"/>
              <a:t>: pick a random task</a:t>
            </a:r>
          </a:p>
          <a:p>
            <a:pPr lvl="1"/>
            <a:r>
              <a:rPr lang="en-US" i="1" dirty="0"/>
              <a:t>Fields grouping</a:t>
            </a:r>
            <a:r>
              <a:rPr lang="en-US" dirty="0"/>
              <a:t>: consistent hashing on a subset of </a:t>
            </a:r>
            <a:r>
              <a:rPr lang="en-US" dirty="0" err="1"/>
              <a:t>tuple</a:t>
            </a:r>
            <a:r>
              <a:rPr lang="en-US" dirty="0"/>
              <a:t> fields</a:t>
            </a:r>
          </a:p>
          <a:p>
            <a:pPr lvl="1"/>
            <a:r>
              <a:rPr lang="en-US" i="1" dirty="0"/>
              <a:t>All grouping</a:t>
            </a:r>
            <a:r>
              <a:rPr lang="en-US" dirty="0"/>
              <a:t>: send to all tasks </a:t>
            </a:r>
          </a:p>
          <a:p>
            <a:pPr lvl="1"/>
            <a:r>
              <a:rPr lang="en-US" i="1" dirty="0"/>
              <a:t>Global grouping</a:t>
            </a:r>
            <a:r>
              <a:rPr lang="en-US" dirty="0"/>
              <a:t>: pick task with lowest id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8567" y="1071090"/>
            <a:ext cx="2439429" cy="18428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8014" y="3844949"/>
            <a:ext cx="4010710" cy="2954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1708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</a:t>
            </a:r>
            <a:r>
              <a:rPr lang="en-US" dirty="0" err="1"/>
              <a:t>WordCount</a:t>
            </a:r>
            <a:r>
              <a:rPr lang="en-US" dirty="0"/>
              <a:t> in Storm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41524"/>
            <a:ext cx="8229600" cy="5516476"/>
          </a:xfrm>
        </p:spPr>
        <p:txBody>
          <a:bodyPr>
            <a:normAutofit lnSpcReduction="10000"/>
          </a:bodyPr>
          <a:lstStyle/>
          <a:p>
            <a:pPr>
              <a:buNone/>
            </a:pPr>
            <a:r>
              <a:rPr lang="en-US" sz="1600" dirty="0" err="1">
                <a:solidFill>
                  <a:srgbClr val="008000"/>
                </a:solidFill>
                <a:latin typeface="Monaco"/>
                <a:cs typeface="Monaco"/>
              </a:rPr>
              <a:t>TopologyBiulder</a:t>
            </a:r>
            <a:r>
              <a:rPr lang="en-US" sz="1600" dirty="0">
                <a:solidFill>
                  <a:srgbClr val="008000"/>
                </a:solidFill>
                <a:latin typeface="Monaco"/>
                <a:cs typeface="Monaco"/>
              </a:rPr>
              <a:t> </a:t>
            </a:r>
            <a:r>
              <a:rPr lang="en-US" sz="1600" dirty="0">
                <a:solidFill>
                  <a:srgbClr val="FF6600"/>
                </a:solidFill>
                <a:latin typeface="Monaco"/>
                <a:cs typeface="Monaco"/>
              </a:rPr>
              <a:t>builder </a:t>
            </a:r>
            <a:r>
              <a:rPr lang="en-US" sz="1600" dirty="0">
                <a:latin typeface="Monaco"/>
                <a:cs typeface="Monaco"/>
              </a:rPr>
              <a:t>= </a:t>
            </a:r>
            <a:r>
              <a:rPr lang="en-US" sz="1600" dirty="0">
                <a:solidFill>
                  <a:srgbClr val="E6B9B8"/>
                </a:solidFill>
                <a:latin typeface="Monaco"/>
                <a:cs typeface="Monaco"/>
              </a:rPr>
              <a:t>new </a:t>
            </a:r>
            <a:r>
              <a:rPr lang="en-US" sz="1600" dirty="0" err="1">
                <a:solidFill>
                  <a:srgbClr val="008000"/>
                </a:solidFill>
                <a:latin typeface="Monaco"/>
                <a:cs typeface="Monaco"/>
              </a:rPr>
              <a:t>TopologyBiulder</a:t>
            </a:r>
            <a:r>
              <a:rPr lang="en-US" sz="1600" dirty="0">
                <a:latin typeface="Monaco"/>
                <a:cs typeface="Monaco"/>
              </a:rPr>
              <a:t>();</a:t>
            </a:r>
          </a:p>
          <a:p>
            <a:pPr>
              <a:buNone/>
            </a:pPr>
            <a:r>
              <a:rPr lang="en-US" sz="1600" dirty="0">
                <a:latin typeface="Monaco"/>
                <a:cs typeface="Monaco"/>
              </a:rPr>
              <a:t>biulder.setSpout(1, </a:t>
            </a:r>
            <a:r>
              <a:rPr lang="en-US" sz="1600" dirty="0">
                <a:solidFill>
                  <a:srgbClr val="E6B9B8"/>
                </a:solidFill>
                <a:latin typeface="Monaco"/>
                <a:cs typeface="Monaco"/>
              </a:rPr>
              <a:t>new </a:t>
            </a:r>
            <a:r>
              <a:rPr lang="en-US" sz="1600" dirty="0" err="1">
                <a:solidFill>
                  <a:srgbClr val="008000"/>
                </a:solidFill>
                <a:latin typeface="Monaco"/>
                <a:cs typeface="Monaco"/>
              </a:rPr>
              <a:t>KernelSpout</a:t>
            </a:r>
            <a:r>
              <a:rPr lang="en-US" sz="1600" dirty="0" err="1">
                <a:latin typeface="Monaco"/>
                <a:cs typeface="Monaco"/>
              </a:rPr>
              <a:t>(</a:t>
            </a:r>
            <a:r>
              <a:rPr lang="en-US" sz="1600" dirty="0" err="1">
                <a:solidFill>
                  <a:schemeClr val="accent2"/>
                </a:solidFill>
                <a:latin typeface="Monaco"/>
                <a:cs typeface="Monaco"/>
              </a:rPr>
              <a:t>“kestrel.twitter.com</a:t>
            </a:r>
            <a:r>
              <a:rPr lang="en-US" sz="1600" dirty="0">
                <a:solidFill>
                  <a:schemeClr val="accent2"/>
                </a:solidFill>
                <a:latin typeface="Monaco"/>
                <a:cs typeface="Monaco"/>
              </a:rPr>
              <a:t>”</a:t>
            </a:r>
            <a:r>
              <a:rPr lang="en-US" sz="1600" dirty="0">
                <a:latin typeface="Monaco"/>
                <a:cs typeface="Monaco"/>
              </a:rPr>
              <a:t>,</a:t>
            </a:r>
          </a:p>
          <a:p>
            <a:pPr>
              <a:buNone/>
            </a:pPr>
            <a:r>
              <a:rPr lang="en-US" sz="1600" dirty="0">
                <a:latin typeface="Monaco"/>
                <a:cs typeface="Monaco"/>
              </a:rPr>
              <a:t>			22133, </a:t>
            </a:r>
            <a:r>
              <a:rPr lang="en-US" sz="1600" dirty="0">
                <a:solidFill>
                  <a:srgbClr val="C0504D"/>
                </a:solidFill>
                <a:latin typeface="Monaco"/>
                <a:cs typeface="Monaco"/>
              </a:rPr>
              <a:t>“</a:t>
            </a:r>
            <a:r>
              <a:rPr lang="en-US" sz="1600" dirty="0" err="1">
                <a:solidFill>
                  <a:srgbClr val="C0504D"/>
                </a:solidFill>
                <a:latin typeface="Monaco"/>
                <a:cs typeface="Monaco"/>
              </a:rPr>
              <a:t>sentence_queue</a:t>
            </a:r>
            <a:r>
              <a:rPr lang="en-US" sz="1600" dirty="0">
                <a:solidFill>
                  <a:srgbClr val="C0504D"/>
                </a:solidFill>
                <a:latin typeface="Monaco"/>
                <a:cs typeface="Monaco"/>
              </a:rPr>
              <a:t>”</a:t>
            </a:r>
            <a:r>
              <a:rPr lang="en-US" sz="1600" dirty="0">
                <a:latin typeface="Monaco"/>
                <a:cs typeface="Monaco"/>
              </a:rPr>
              <a:t>, </a:t>
            </a:r>
            <a:r>
              <a:rPr lang="en-US" sz="1600" dirty="0">
                <a:solidFill>
                  <a:srgbClr val="E6B9B8"/>
                </a:solidFill>
                <a:latin typeface="Monaco"/>
                <a:cs typeface="Monaco"/>
              </a:rPr>
              <a:t>new </a:t>
            </a:r>
            <a:r>
              <a:rPr lang="en-US" sz="1600" dirty="0">
                <a:solidFill>
                  <a:srgbClr val="008000"/>
                </a:solidFill>
                <a:latin typeface="Monaco"/>
                <a:cs typeface="Monaco"/>
              </a:rPr>
              <a:t>StringScheme</a:t>
            </a:r>
            <a:r>
              <a:rPr lang="en-US" sz="1600" dirty="0">
                <a:latin typeface="Monaco"/>
                <a:cs typeface="Monaco"/>
              </a:rPr>
              <a:t>()),5);</a:t>
            </a:r>
          </a:p>
          <a:p>
            <a:pPr>
              <a:buNone/>
            </a:pPr>
            <a:r>
              <a:rPr lang="en-US" sz="1600" dirty="0">
                <a:latin typeface="Monaco"/>
                <a:cs typeface="Monaco"/>
              </a:rPr>
              <a:t>builder.setBolt(2, </a:t>
            </a:r>
            <a:r>
              <a:rPr lang="en-US" sz="1600" dirty="0">
                <a:solidFill>
                  <a:srgbClr val="E6B9B8"/>
                </a:solidFill>
                <a:latin typeface="Monaco"/>
                <a:cs typeface="Monaco"/>
              </a:rPr>
              <a:t>new </a:t>
            </a:r>
            <a:r>
              <a:rPr lang="en-US" sz="1600" dirty="0" err="1">
                <a:solidFill>
                  <a:srgbClr val="008000"/>
                </a:solidFill>
                <a:latin typeface="Monaco"/>
                <a:cs typeface="Monaco"/>
              </a:rPr>
              <a:t>SplitSentence</a:t>
            </a:r>
            <a:r>
              <a:rPr lang="en-US" sz="1600" dirty="0">
                <a:latin typeface="Monaco"/>
                <a:cs typeface="Monaco"/>
              </a:rPr>
              <a:t>(), 8).shuffleGrouping(1);</a:t>
            </a:r>
          </a:p>
          <a:p>
            <a:pPr>
              <a:buNone/>
            </a:pPr>
            <a:r>
              <a:rPr lang="en-US" sz="1600" dirty="0">
                <a:latin typeface="Monaco"/>
                <a:cs typeface="Monaco"/>
              </a:rPr>
              <a:t>builder.setBolt(3, </a:t>
            </a:r>
            <a:r>
              <a:rPr lang="en-US" sz="1600" dirty="0">
                <a:solidFill>
                  <a:srgbClr val="E6B9B8"/>
                </a:solidFill>
                <a:latin typeface="Monaco"/>
                <a:cs typeface="Monaco"/>
              </a:rPr>
              <a:t>new </a:t>
            </a:r>
            <a:r>
              <a:rPr lang="en-US" sz="1600" dirty="0" err="1">
                <a:solidFill>
                  <a:srgbClr val="008000"/>
                </a:solidFill>
                <a:latin typeface="Monaco"/>
                <a:cs typeface="Monaco"/>
              </a:rPr>
              <a:t>WordCount</a:t>
            </a:r>
            <a:r>
              <a:rPr lang="en-US" sz="1600" dirty="0">
                <a:latin typeface="Monaco"/>
                <a:cs typeface="Monaco"/>
              </a:rPr>
              <a:t>(), 12)</a:t>
            </a:r>
          </a:p>
          <a:p>
            <a:pPr>
              <a:buNone/>
            </a:pPr>
            <a:r>
              <a:rPr lang="en-US" sz="1600" dirty="0">
                <a:latin typeface="Monaco"/>
                <a:cs typeface="Monaco"/>
              </a:rPr>
              <a:t>					.fieldGrouping(2, </a:t>
            </a:r>
            <a:r>
              <a:rPr lang="en-US" sz="1600" dirty="0">
                <a:solidFill>
                  <a:srgbClr val="E6B9B8"/>
                </a:solidFill>
                <a:latin typeface="Monaco"/>
                <a:cs typeface="Monaco"/>
              </a:rPr>
              <a:t>new </a:t>
            </a:r>
            <a:r>
              <a:rPr lang="en-US" sz="1600" dirty="0" err="1">
                <a:solidFill>
                  <a:srgbClr val="008000"/>
                </a:solidFill>
                <a:latin typeface="Monaco"/>
                <a:cs typeface="Monaco"/>
              </a:rPr>
              <a:t>Fields</a:t>
            </a:r>
            <a:r>
              <a:rPr lang="en-US" sz="1600" dirty="0" err="1">
                <a:latin typeface="Monaco"/>
                <a:cs typeface="Monaco"/>
              </a:rPr>
              <a:t>(</a:t>
            </a:r>
            <a:r>
              <a:rPr lang="en-US" sz="1600" dirty="0" err="1">
                <a:solidFill>
                  <a:srgbClr val="C0504D"/>
                </a:solidFill>
                <a:latin typeface="Monaco"/>
                <a:cs typeface="Monaco"/>
              </a:rPr>
              <a:t>“word</a:t>
            </a:r>
            <a:r>
              <a:rPr lang="en-US" sz="1600" dirty="0">
                <a:solidFill>
                  <a:srgbClr val="C0504D"/>
                </a:solidFill>
                <a:latin typeface="Monaco"/>
                <a:cs typeface="Monaco"/>
              </a:rPr>
              <a:t>”</a:t>
            </a:r>
            <a:r>
              <a:rPr lang="en-US" sz="1600" dirty="0">
                <a:latin typeface="Monaco"/>
                <a:cs typeface="Monaco"/>
              </a:rPr>
              <a:t>));</a:t>
            </a:r>
          </a:p>
          <a:p>
            <a:pPr>
              <a:buNone/>
            </a:pPr>
            <a:r>
              <a:rPr lang="en-US" sz="1600" dirty="0">
                <a:latin typeface="Monaco"/>
                <a:cs typeface="Monaco"/>
              </a:rPr>
              <a:t>//===============================================================</a:t>
            </a:r>
          </a:p>
          <a:p>
            <a:pPr>
              <a:buNone/>
            </a:pPr>
            <a:r>
              <a:rPr lang="en-US" sz="1600" dirty="0">
                <a:solidFill>
                  <a:schemeClr val="accent2">
                    <a:lumMod val="40000"/>
                    <a:lumOff val="60000"/>
                  </a:schemeClr>
                </a:solidFill>
                <a:latin typeface="Monaco"/>
                <a:cs typeface="Monaco"/>
              </a:rPr>
              <a:t>Public static class </a:t>
            </a:r>
            <a:r>
              <a:rPr lang="en-US" sz="1600" dirty="0" err="1">
                <a:solidFill>
                  <a:srgbClr val="008000"/>
                </a:solidFill>
                <a:latin typeface="Monaco"/>
                <a:cs typeface="Monaco"/>
              </a:rPr>
              <a:t>SplitSentence</a:t>
            </a:r>
            <a:r>
              <a:rPr lang="en-US" sz="1600" dirty="0">
                <a:solidFill>
                  <a:srgbClr val="008000"/>
                </a:solidFill>
                <a:latin typeface="Monaco"/>
                <a:cs typeface="Monaco"/>
              </a:rPr>
              <a:t> </a:t>
            </a:r>
            <a:r>
              <a:rPr lang="en-US" sz="1600" dirty="0">
                <a:solidFill>
                  <a:srgbClr val="E6B9B8"/>
                </a:solidFill>
                <a:latin typeface="Monaco"/>
                <a:cs typeface="Monaco"/>
              </a:rPr>
              <a:t>extends </a:t>
            </a:r>
            <a:r>
              <a:rPr lang="en-US" sz="1600" dirty="0" err="1">
                <a:solidFill>
                  <a:srgbClr val="008000"/>
                </a:solidFill>
                <a:latin typeface="Monaco"/>
                <a:cs typeface="Monaco"/>
              </a:rPr>
              <a:t>ShellBolt</a:t>
            </a:r>
            <a:r>
              <a:rPr lang="en-US" sz="1600" dirty="0">
                <a:solidFill>
                  <a:srgbClr val="008000"/>
                </a:solidFill>
                <a:latin typeface="Monaco"/>
                <a:cs typeface="Monaco"/>
              </a:rPr>
              <a:t> </a:t>
            </a:r>
            <a:r>
              <a:rPr lang="en-US" sz="1600" dirty="0">
                <a:solidFill>
                  <a:srgbClr val="E6B9B8"/>
                </a:solidFill>
                <a:latin typeface="Monaco"/>
                <a:cs typeface="Monaco"/>
              </a:rPr>
              <a:t>implements </a:t>
            </a:r>
            <a:r>
              <a:rPr lang="en-US" sz="1600" dirty="0" err="1">
                <a:solidFill>
                  <a:srgbClr val="008000"/>
                </a:solidFill>
                <a:latin typeface="Monaco"/>
                <a:cs typeface="Monaco"/>
              </a:rPr>
              <a:t>IRichBolt</a:t>
            </a:r>
            <a:r>
              <a:rPr lang="en-US" sz="1600" dirty="0">
                <a:solidFill>
                  <a:srgbClr val="008000"/>
                </a:solidFill>
                <a:latin typeface="Monaco"/>
                <a:cs typeface="Monaco"/>
              </a:rPr>
              <a:t> </a:t>
            </a:r>
            <a:r>
              <a:rPr lang="en-US" sz="1600" dirty="0">
                <a:latin typeface="Monaco"/>
                <a:cs typeface="Monaco"/>
              </a:rPr>
              <a:t>{</a:t>
            </a:r>
          </a:p>
          <a:p>
            <a:pPr>
              <a:buNone/>
            </a:pPr>
            <a:r>
              <a:rPr lang="en-US" sz="1600" dirty="0">
                <a:latin typeface="Monaco"/>
                <a:cs typeface="Monaco"/>
              </a:rPr>
              <a:t>//Code to split a sentence</a:t>
            </a:r>
          </a:p>
          <a:p>
            <a:pPr>
              <a:buNone/>
            </a:pPr>
            <a:r>
              <a:rPr lang="en-US" sz="1600" dirty="0">
                <a:latin typeface="Monaco"/>
                <a:cs typeface="Monaco"/>
              </a:rPr>
              <a:t>}</a:t>
            </a:r>
          </a:p>
          <a:p>
            <a:pPr>
              <a:buNone/>
            </a:pPr>
            <a:endParaRPr lang="en-US" sz="1600" dirty="0">
              <a:latin typeface="Monaco"/>
              <a:cs typeface="Monaco"/>
            </a:endParaRPr>
          </a:p>
          <a:p>
            <a:pPr>
              <a:buNone/>
            </a:pPr>
            <a:r>
              <a:rPr lang="en-US" sz="1600" dirty="0">
                <a:solidFill>
                  <a:schemeClr val="accent2">
                    <a:lumMod val="40000"/>
                    <a:lumOff val="60000"/>
                  </a:schemeClr>
                </a:solidFill>
                <a:latin typeface="Monaco"/>
                <a:cs typeface="Monaco"/>
              </a:rPr>
              <a:t>Public static class </a:t>
            </a:r>
            <a:r>
              <a:rPr lang="en-US" sz="1600" dirty="0" err="1">
                <a:solidFill>
                  <a:srgbClr val="008000"/>
                </a:solidFill>
                <a:latin typeface="Monaco"/>
                <a:cs typeface="Monaco"/>
              </a:rPr>
              <a:t>WordCount</a:t>
            </a:r>
            <a:r>
              <a:rPr lang="en-US" sz="1600" dirty="0">
                <a:solidFill>
                  <a:srgbClr val="008000"/>
                </a:solidFill>
                <a:latin typeface="Monaco"/>
                <a:cs typeface="Monaco"/>
              </a:rPr>
              <a:t> </a:t>
            </a:r>
            <a:r>
              <a:rPr lang="en-US" sz="1600" dirty="0">
                <a:solidFill>
                  <a:srgbClr val="E6B9B8"/>
                </a:solidFill>
                <a:latin typeface="Monaco"/>
                <a:cs typeface="Monaco"/>
              </a:rPr>
              <a:t>implements </a:t>
            </a:r>
            <a:r>
              <a:rPr lang="en-US" sz="1600" dirty="0" err="1">
                <a:solidFill>
                  <a:srgbClr val="008000"/>
                </a:solidFill>
                <a:latin typeface="Monaco"/>
                <a:cs typeface="Monaco"/>
              </a:rPr>
              <a:t>IBasicBolt</a:t>
            </a:r>
            <a:r>
              <a:rPr lang="en-US" sz="1600" dirty="0">
                <a:latin typeface="Monaco"/>
                <a:cs typeface="Monaco"/>
              </a:rPr>
              <a:t>{</a:t>
            </a:r>
          </a:p>
          <a:p>
            <a:pPr>
              <a:buNone/>
            </a:pPr>
            <a:r>
              <a:rPr lang="en-US" sz="1600" dirty="0">
                <a:latin typeface="Monaco"/>
                <a:cs typeface="Monaco"/>
              </a:rPr>
              <a:t>//Code to count words, have to override the execute function</a:t>
            </a:r>
          </a:p>
          <a:p>
            <a:pPr>
              <a:buNone/>
            </a:pPr>
            <a:r>
              <a:rPr lang="en-US" sz="1600" dirty="0">
                <a:solidFill>
                  <a:schemeClr val="accent2">
                    <a:lumMod val="40000"/>
                    <a:lumOff val="60000"/>
                  </a:schemeClr>
                </a:solidFill>
                <a:latin typeface="Monaco"/>
                <a:cs typeface="Monaco"/>
              </a:rPr>
              <a:t>Public </a:t>
            </a:r>
            <a:r>
              <a:rPr lang="en-US" sz="1600" dirty="0">
                <a:solidFill>
                  <a:srgbClr val="008000"/>
                </a:solidFill>
                <a:latin typeface="Monaco"/>
                <a:cs typeface="Monaco"/>
              </a:rPr>
              <a:t>void</a:t>
            </a:r>
            <a:r>
              <a:rPr lang="en-US" sz="1600" dirty="0">
                <a:latin typeface="Monaco"/>
                <a:cs typeface="Monaco"/>
              </a:rPr>
              <a:t> </a:t>
            </a:r>
            <a:r>
              <a:rPr lang="en-US" sz="1600" dirty="0" err="1">
                <a:solidFill>
                  <a:srgbClr val="0000FF"/>
                </a:solidFill>
                <a:latin typeface="Monaco"/>
                <a:cs typeface="Monaco"/>
              </a:rPr>
              <a:t>execute</a:t>
            </a:r>
            <a:r>
              <a:rPr lang="en-US" sz="1600" dirty="0" err="1">
                <a:latin typeface="Monaco"/>
                <a:cs typeface="Monaco"/>
              </a:rPr>
              <a:t>(</a:t>
            </a:r>
            <a:r>
              <a:rPr lang="en-US" sz="1600" dirty="0" err="1">
                <a:solidFill>
                  <a:srgbClr val="008000"/>
                </a:solidFill>
                <a:latin typeface="Monaco"/>
                <a:cs typeface="Monaco"/>
              </a:rPr>
              <a:t>Tuple</a:t>
            </a:r>
            <a:r>
              <a:rPr lang="en-US" sz="1600" dirty="0">
                <a:latin typeface="Monaco"/>
                <a:cs typeface="Monaco"/>
              </a:rPr>
              <a:t> </a:t>
            </a:r>
            <a:r>
              <a:rPr lang="en-US" sz="1600" dirty="0" err="1">
                <a:solidFill>
                  <a:srgbClr val="FF6600"/>
                </a:solidFill>
                <a:latin typeface="Monaco"/>
                <a:cs typeface="Monaco"/>
              </a:rPr>
              <a:t>tuple</a:t>
            </a:r>
            <a:r>
              <a:rPr lang="en-US" sz="1600" dirty="0">
                <a:latin typeface="Monaco"/>
                <a:cs typeface="Monaco"/>
              </a:rPr>
              <a:t>, </a:t>
            </a:r>
            <a:r>
              <a:rPr lang="en-US" sz="1600" dirty="0" err="1">
                <a:solidFill>
                  <a:srgbClr val="008000"/>
                </a:solidFill>
                <a:latin typeface="Monaco"/>
                <a:cs typeface="Monaco"/>
              </a:rPr>
              <a:t>BasicOutputCollector</a:t>
            </a:r>
            <a:r>
              <a:rPr lang="en-US" sz="1600" dirty="0">
                <a:latin typeface="Monaco"/>
                <a:cs typeface="Monaco"/>
              </a:rPr>
              <a:t> </a:t>
            </a:r>
            <a:r>
              <a:rPr lang="en-US" sz="1600" dirty="0">
                <a:solidFill>
                  <a:srgbClr val="FF6600"/>
                </a:solidFill>
                <a:latin typeface="Monaco"/>
                <a:cs typeface="Monaco"/>
              </a:rPr>
              <a:t>collector</a:t>
            </a:r>
            <a:r>
              <a:rPr lang="en-US" sz="1600" dirty="0">
                <a:latin typeface="Monaco"/>
                <a:cs typeface="Monaco"/>
              </a:rPr>
              <a:t>){</a:t>
            </a:r>
          </a:p>
          <a:p>
            <a:pPr>
              <a:buNone/>
            </a:pPr>
            <a:r>
              <a:rPr lang="en-US" sz="1600" dirty="0">
                <a:latin typeface="Monaco"/>
                <a:cs typeface="Monaco"/>
              </a:rPr>
              <a:t>	//…</a:t>
            </a:r>
          </a:p>
          <a:p>
            <a:pPr>
              <a:buNone/>
            </a:pPr>
            <a:r>
              <a:rPr lang="en-US" sz="1600" dirty="0">
                <a:latin typeface="Monaco"/>
                <a:cs typeface="Monaco"/>
              </a:rPr>
              <a:t>	}</a:t>
            </a:r>
          </a:p>
          <a:p>
            <a:pPr>
              <a:buNone/>
            </a:pPr>
            <a:r>
              <a:rPr lang="en-US" sz="1600" dirty="0">
                <a:latin typeface="Monaco"/>
                <a:cs typeface="Monaco"/>
              </a:rPr>
              <a:t>}</a:t>
            </a:r>
          </a:p>
          <a:p>
            <a:pPr>
              <a:buNone/>
            </a:pPr>
            <a:r>
              <a:rPr lang="en-US" sz="1600" dirty="0">
                <a:latin typeface="Monaco"/>
                <a:cs typeface="Monaco"/>
              </a:rPr>
              <a:t>//================================================================</a:t>
            </a:r>
          </a:p>
          <a:p>
            <a:pPr>
              <a:buNone/>
            </a:pPr>
            <a:r>
              <a:rPr lang="en-US" sz="1600" dirty="0" err="1">
                <a:latin typeface="Monaco"/>
                <a:cs typeface="Monaco"/>
              </a:rPr>
              <a:t>StormSubmitter.submitTopology(</a:t>
            </a:r>
            <a:r>
              <a:rPr lang="en-US" sz="1622" dirty="0" err="1">
                <a:solidFill>
                  <a:srgbClr val="C0504D"/>
                </a:solidFill>
                <a:latin typeface="Monaco"/>
                <a:cs typeface="Monaco"/>
              </a:rPr>
              <a:t>“word</a:t>
            </a:r>
            <a:r>
              <a:rPr lang="en-US" sz="1622" dirty="0">
                <a:solidFill>
                  <a:srgbClr val="C0504D"/>
                </a:solidFill>
                <a:latin typeface="Monaco"/>
                <a:cs typeface="Monaco"/>
              </a:rPr>
              <a:t>-count”</a:t>
            </a:r>
            <a:r>
              <a:rPr lang="en-US" sz="1600" dirty="0">
                <a:latin typeface="Monaco"/>
                <a:cs typeface="Monaco"/>
              </a:rPr>
              <a:t>, </a:t>
            </a:r>
            <a:r>
              <a:rPr lang="en-US" sz="1622" dirty="0" err="1">
                <a:solidFill>
                  <a:srgbClr val="FF6600"/>
                </a:solidFill>
                <a:latin typeface="Monaco"/>
                <a:cs typeface="Monaco"/>
              </a:rPr>
              <a:t>builder</a:t>
            </a:r>
            <a:r>
              <a:rPr lang="en-US" sz="1600" dirty="0" err="1">
                <a:latin typeface="Monaco"/>
                <a:cs typeface="Monaco"/>
              </a:rPr>
              <a:t>.createTopology</a:t>
            </a:r>
            <a:r>
              <a:rPr lang="en-US" sz="1600" dirty="0">
                <a:latin typeface="Monaco"/>
                <a:cs typeface="Monaco"/>
              </a:rPr>
              <a:t>);</a:t>
            </a:r>
          </a:p>
          <a:p>
            <a:pPr>
              <a:buNone/>
            </a:pPr>
            <a:endParaRPr lang="en-US" sz="1600" dirty="0">
              <a:latin typeface="Monaco"/>
              <a:cs typeface="Monaco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079837" y="249274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15" name="Group 14"/>
          <p:cNvGrpSpPr/>
          <p:nvPr/>
        </p:nvGrpSpPr>
        <p:grpSpPr>
          <a:xfrm>
            <a:off x="4879937" y="2163518"/>
            <a:ext cx="3363039" cy="3268794"/>
            <a:chOff x="4879937" y="2163518"/>
            <a:chExt cx="3363039" cy="3268794"/>
          </a:xfrm>
        </p:grpSpPr>
        <p:sp>
          <p:nvSpPr>
            <p:cNvPr id="5" name="Rounded Rectangle 4"/>
            <p:cNvSpPr/>
            <p:nvPr/>
          </p:nvSpPr>
          <p:spPr>
            <a:xfrm>
              <a:off x="5079837" y="3621541"/>
              <a:ext cx="3163139" cy="1810771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Parallelism Degree</a:t>
              </a:r>
            </a:p>
            <a:p>
              <a:pPr algn="ctr"/>
              <a:r>
                <a:rPr lang="en-US" dirty="0"/>
                <a:t>(Number of tasks for a spout or Bolt)</a:t>
              </a:r>
            </a:p>
          </p:txBody>
        </p:sp>
        <p:cxnSp>
          <p:nvCxnSpPr>
            <p:cNvPr id="8" name="Straight Arrow Connector 7"/>
            <p:cNvCxnSpPr>
              <a:stCxn id="5" idx="0"/>
            </p:cNvCxnSpPr>
            <p:nvPr/>
          </p:nvCxnSpPr>
          <p:spPr>
            <a:xfrm rot="5400000" flipH="1" flipV="1">
              <a:off x="5941215" y="2883711"/>
              <a:ext cx="1458023" cy="17638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>
              <a:stCxn id="5" idx="0"/>
            </p:cNvCxnSpPr>
            <p:nvPr/>
          </p:nvCxnSpPr>
          <p:spPr>
            <a:xfrm rot="16200000" flipV="1">
              <a:off x="5398560" y="2358694"/>
              <a:ext cx="1128792" cy="1396902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>
              <a:stCxn id="5" idx="0"/>
            </p:cNvCxnSpPr>
            <p:nvPr/>
          </p:nvCxnSpPr>
          <p:spPr>
            <a:xfrm rot="16200000" flipV="1">
              <a:off x="5282476" y="2242609"/>
              <a:ext cx="976393" cy="178147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44008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Guaranteeing Message Processing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333" y="1341524"/>
            <a:ext cx="5175306" cy="3561667"/>
          </a:xfrm>
        </p:spPr>
        <p:txBody>
          <a:bodyPr>
            <a:normAutofit fontScale="85000" lnSpcReduction="20000"/>
          </a:bodyPr>
          <a:lstStyle/>
          <a:p>
            <a:r>
              <a:rPr lang="en-US" dirty="0" err="1"/>
              <a:t>Tuple</a:t>
            </a:r>
            <a:r>
              <a:rPr lang="en-US" dirty="0"/>
              <a:t> Tree </a:t>
            </a:r>
            <a:r>
              <a:rPr lang="en-US" dirty="0" err="1">
                <a:sym typeface="Wingdings"/>
              </a:rPr>
              <a:t></a:t>
            </a:r>
            <a:endParaRPr lang="en-US" dirty="0">
              <a:sym typeface="Wingdings"/>
            </a:endParaRPr>
          </a:p>
          <a:p>
            <a:r>
              <a:rPr lang="en-US" dirty="0"/>
              <a:t>A spout </a:t>
            </a:r>
            <a:r>
              <a:rPr lang="en-US" dirty="0" err="1"/>
              <a:t>tuple</a:t>
            </a:r>
            <a:r>
              <a:rPr lang="en-US" dirty="0"/>
              <a:t> is not fully processed until all </a:t>
            </a:r>
            <a:r>
              <a:rPr lang="en-US" dirty="0" err="1"/>
              <a:t>tuples</a:t>
            </a:r>
            <a:r>
              <a:rPr lang="en-US" dirty="0"/>
              <a:t> in the tree have been completed</a:t>
            </a:r>
          </a:p>
          <a:p>
            <a:r>
              <a:rPr lang="en-US" dirty="0"/>
              <a:t>If the </a:t>
            </a:r>
            <a:r>
              <a:rPr lang="en-US" dirty="0" err="1"/>
              <a:t>tuple</a:t>
            </a:r>
            <a:r>
              <a:rPr lang="en-US" dirty="0"/>
              <a:t> tree is not completed within a specified timeout, the spout </a:t>
            </a:r>
            <a:r>
              <a:rPr lang="en-US" dirty="0" err="1"/>
              <a:t>tuple</a:t>
            </a:r>
            <a:r>
              <a:rPr lang="en-US" dirty="0"/>
              <a:t> is replayed</a:t>
            </a:r>
          </a:p>
          <a:p>
            <a:r>
              <a:rPr lang="en-US" dirty="0"/>
              <a:t>Reliability API for the user: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6457" y="1341524"/>
            <a:ext cx="3868748" cy="303226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4751297"/>
            <a:ext cx="6385072" cy="2106702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2445847" y="5514620"/>
            <a:ext cx="6698153" cy="923330"/>
            <a:chOff x="2445847" y="5514620"/>
            <a:chExt cx="6698153" cy="923330"/>
          </a:xfrm>
        </p:grpSpPr>
        <p:sp>
          <p:nvSpPr>
            <p:cNvPr id="10" name="Oval 9"/>
            <p:cNvSpPr/>
            <p:nvPr/>
          </p:nvSpPr>
          <p:spPr>
            <a:xfrm>
              <a:off x="2445847" y="5514620"/>
              <a:ext cx="1540413" cy="470328"/>
            </a:xfrm>
            <a:prstGeom prst="ellipse">
              <a:avLst/>
            </a:prstGeom>
            <a:noFill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>
              <a:off x="3986260" y="5738027"/>
              <a:ext cx="2798614" cy="246921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6784874" y="5514620"/>
              <a:ext cx="235912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“Anchoring” creates a new edge in the </a:t>
              </a:r>
              <a:r>
                <a:rPr lang="en-US" dirty="0" err="1"/>
                <a:t>tuple</a:t>
              </a:r>
              <a:r>
                <a:rPr lang="en-US" dirty="0"/>
                <a:t> tree</a:t>
              </a: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457200" y="5667020"/>
            <a:ext cx="8522176" cy="923330"/>
            <a:chOff x="457200" y="5667020"/>
            <a:chExt cx="8522176" cy="923330"/>
          </a:xfrm>
        </p:grpSpPr>
        <p:sp>
          <p:nvSpPr>
            <p:cNvPr id="15" name="Oval 14"/>
            <p:cNvSpPr/>
            <p:nvPr/>
          </p:nvSpPr>
          <p:spPr>
            <a:xfrm>
              <a:off x="457200" y="5984948"/>
              <a:ext cx="3129259" cy="470328"/>
            </a:xfrm>
            <a:prstGeom prst="ellipse">
              <a:avLst/>
            </a:prstGeom>
            <a:noFill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>
              <a:off x="3586459" y="6137348"/>
              <a:ext cx="3033791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6620250" y="5667020"/>
              <a:ext cx="235912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Marks a single node in the tree as complete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9120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Storm: Under the Hood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Distributes code and configurations </a:t>
            </a:r>
          </a:p>
          <a:p>
            <a:r>
              <a:rPr lang="en-US" dirty="0"/>
              <a:t>Robust process management </a:t>
            </a:r>
          </a:p>
          <a:p>
            <a:r>
              <a:rPr lang="en-US" dirty="0"/>
              <a:t>Monitors topologies and reassigns failed tasks </a:t>
            </a:r>
          </a:p>
          <a:p>
            <a:r>
              <a:rPr lang="en-US" dirty="0"/>
              <a:t>Provides reliability by tracking </a:t>
            </a:r>
            <a:r>
              <a:rPr lang="en-US" dirty="0" err="1"/>
              <a:t>tuple</a:t>
            </a:r>
            <a:r>
              <a:rPr lang="en-US" dirty="0"/>
              <a:t> trees </a:t>
            </a:r>
          </a:p>
          <a:p>
            <a:r>
              <a:rPr lang="en-US" dirty="0"/>
              <a:t>Routing and partitioning of streams</a:t>
            </a:r>
          </a:p>
          <a:p>
            <a:r>
              <a:rPr lang="en-US" dirty="0"/>
              <a:t>Serialization</a:t>
            </a:r>
          </a:p>
          <a:p>
            <a:r>
              <a:rPr lang="en-US" dirty="0"/>
              <a:t>Fine-grained performance stats of topologies</a:t>
            </a:r>
          </a:p>
        </p:txBody>
      </p:sp>
    </p:spTree>
    <p:extLst>
      <p:ext uri="{BB962C8B-B14F-4D97-AF65-F5344CB8AC3E}">
        <p14:creationId xmlns:p14="http://schemas.microsoft.com/office/powerpoint/2010/main" val="22894272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09600" y="990600"/>
            <a:ext cx="7772400" cy="1143000"/>
          </a:xfrm>
        </p:spPr>
        <p:txBody>
          <a:bodyPr>
            <a:normAutofit fontScale="90000"/>
          </a:bodyPr>
          <a:lstStyle/>
          <a:p>
            <a:r>
              <a:rPr lang="en-US" altLang="en-US"/>
              <a:t>The Stanford Data Streams Research Project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914400" y="2514600"/>
            <a:ext cx="7239000" cy="1752600"/>
          </a:xfrm>
        </p:spPr>
        <p:txBody>
          <a:bodyPr>
            <a:normAutofit fontScale="55000" lnSpcReduction="20000"/>
          </a:bodyPr>
          <a:lstStyle/>
          <a:p>
            <a:r>
              <a:rPr lang="en-US" altLang="en-US"/>
              <a:t>Profs. Rajeev Motwani &amp; Jennifer Widom</a:t>
            </a:r>
          </a:p>
          <a:p>
            <a:pPr>
              <a:spcAft>
                <a:spcPct val="0"/>
              </a:spcAft>
            </a:pPr>
            <a:r>
              <a:rPr lang="en-US" altLang="en-US">
                <a:solidFill>
                  <a:schemeClr val="hlink"/>
                </a:solidFill>
              </a:rPr>
              <a:t>And a cast of full- and part-time students:</a:t>
            </a:r>
          </a:p>
          <a:p>
            <a:pPr>
              <a:spcBef>
                <a:spcPct val="15000"/>
              </a:spcBef>
              <a:spcAft>
                <a:spcPct val="0"/>
              </a:spcAft>
            </a:pPr>
            <a:r>
              <a:rPr lang="en-US" altLang="en-US" sz="2400"/>
              <a:t>Arvind Arasu, Brian Babcock, Shivnath Babu,</a:t>
            </a:r>
          </a:p>
          <a:p>
            <a:pPr>
              <a:spcBef>
                <a:spcPct val="15000"/>
              </a:spcBef>
              <a:spcAft>
                <a:spcPct val="0"/>
              </a:spcAft>
            </a:pPr>
            <a:r>
              <a:rPr lang="en-US" altLang="en-US" sz="2400"/>
              <a:t>Mayur Datar, Gurmeet Manku, Liadan O’Callaghan,   Justin Rosentein, Qi Sun, Rohit Varma</a:t>
            </a:r>
          </a:p>
          <a:p>
            <a:pPr>
              <a:spcBef>
                <a:spcPct val="15000"/>
              </a:spcBef>
              <a:spcAft>
                <a:spcPct val="0"/>
              </a:spcAft>
            </a:pPr>
            <a:endParaRPr lang="en-US" altLang="en-US" sz="2400"/>
          </a:p>
          <a:p>
            <a:pPr>
              <a:spcBef>
                <a:spcPct val="15000"/>
              </a:spcBef>
              <a:spcAft>
                <a:spcPct val="0"/>
              </a:spcAft>
            </a:pPr>
            <a:endParaRPr lang="en-US" altLang="en-US" sz="2400"/>
          </a:p>
          <a:p>
            <a:pPr>
              <a:spcBef>
                <a:spcPct val="15000"/>
              </a:spcBef>
              <a:spcAft>
                <a:spcPct val="0"/>
              </a:spcAft>
            </a:pPr>
            <a:r>
              <a:rPr lang="en-US" altLang="en-US" sz="2400">
                <a:solidFill>
                  <a:schemeClr val="hlink"/>
                </a:solidFill>
              </a:rPr>
              <a:t>st</a:t>
            </a:r>
            <a:r>
              <a:rPr lang="en-US" altLang="en-US" sz="2400">
                <a:solidFill>
                  <a:schemeClr val="folHlink"/>
                </a:solidFill>
              </a:rPr>
              <a:t>anfordst</a:t>
            </a:r>
            <a:r>
              <a:rPr lang="en-US" altLang="en-US" sz="2400">
                <a:solidFill>
                  <a:schemeClr val="hlink"/>
                </a:solidFill>
              </a:rPr>
              <a:t>re</a:t>
            </a:r>
            <a:r>
              <a:rPr lang="en-US" altLang="en-US" sz="2400">
                <a:solidFill>
                  <a:schemeClr val="folHlink"/>
                </a:solidFill>
              </a:rPr>
              <a:t>amdat</a:t>
            </a:r>
            <a:r>
              <a:rPr lang="en-US" altLang="en-US" sz="2400">
                <a:solidFill>
                  <a:schemeClr val="hlink"/>
                </a:solidFill>
              </a:rPr>
              <a:t>am</a:t>
            </a:r>
            <a:r>
              <a:rPr lang="en-US" altLang="en-US" sz="2400">
                <a:solidFill>
                  <a:schemeClr val="folHlink"/>
                </a:solidFill>
              </a:rPr>
              <a:t>anager</a:t>
            </a:r>
          </a:p>
        </p:txBody>
      </p:sp>
    </p:spTree>
    <p:extLst>
      <p:ext uri="{BB962C8B-B14F-4D97-AF65-F5344CB8AC3E}">
        <p14:creationId xmlns:p14="http://schemas.microsoft.com/office/powerpoint/2010/main" val="67216845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Storm</a:t>
            </a:r>
          </a:p>
        </p:txBody>
      </p:sp>
      <p:sp>
        <p:nvSpPr>
          <p:cNvPr id="7475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009650" y="2971800"/>
            <a:ext cx="7086600" cy="1752600"/>
          </a:xfrm>
        </p:spPr>
        <p:txBody>
          <a:bodyPr/>
          <a:lstStyle/>
          <a:p>
            <a:pPr eaLnBrk="1" hangingPunct="1"/>
            <a:r>
              <a:rPr lang="en-US" altLang="en-US" dirty="0"/>
              <a:t>Original Slides by</a:t>
            </a:r>
          </a:p>
          <a:p>
            <a:pPr eaLnBrk="1" hangingPunct="1"/>
            <a:r>
              <a:rPr lang="en-US" altLang="en-US" dirty="0"/>
              <a:t>Nathan </a:t>
            </a:r>
            <a:r>
              <a:rPr lang="en-US" altLang="en-US" dirty="0" err="1"/>
              <a:t>Marz</a:t>
            </a:r>
            <a:endParaRPr lang="en-US" altLang="en-US" dirty="0"/>
          </a:p>
          <a:p>
            <a:pPr eaLnBrk="1" hangingPunct="1"/>
            <a:r>
              <a:rPr lang="en-US" altLang="en-US" dirty="0"/>
              <a:t>Twitter</a:t>
            </a:r>
          </a:p>
        </p:txBody>
      </p:sp>
    </p:spTree>
    <p:extLst>
      <p:ext uri="{BB962C8B-B14F-4D97-AF65-F5344CB8AC3E}">
        <p14:creationId xmlns:p14="http://schemas.microsoft.com/office/powerpoint/2010/main" val="263354977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What we want</a:t>
            </a:r>
          </a:p>
        </p:txBody>
      </p:sp>
      <p:sp>
        <p:nvSpPr>
          <p:cNvPr id="798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990600"/>
            <a:ext cx="7772400" cy="4724400"/>
          </a:xfrm>
        </p:spPr>
        <p:txBody>
          <a:bodyPr/>
          <a:lstStyle/>
          <a:p>
            <a:pPr eaLnBrk="1" hangingPunct="1"/>
            <a:r>
              <a:rPr lang="en-US" altLang="en-US"/>
              <a:t>Guaranteed data processing</a:t>
            </a:r>
          </a:p>
          <a:p>
            <a:pPr eaLnBrk="1" hangingPunct="1"/>
            <a:r>
              <a:rPr lang="en-US" altLang="en-US"/>
              <a:t>Horizontal scalability</a:t>
            </a:r>
          </a:p>
          <a:p>
            <a:pPr eaLnBrk="1" hangingPunct="1"/>
            <a:r>
              <a:rPr lang="en-US" altLang="en-US"/>
              <a:t>Fault-tolerance</a:t>
            </a:r>
          </a:p>
          <a:p>
            <a:pPr eaLnBrk="1" hangingPunct="1"/>
            <a:r>
              <a:rPr lang="en-US" altLang="en-US"/>
              <a:t>No intermediate message brokers!</a:t>
            </a:r>
          </a:p>
          <a:p>
            <a:pPr eaLnBrk="1" hangingPunct="1"/>
            <a:r>
              <a:rPr lang="en-US" altLang="en-US"/>
              <a:t>Higher level abstraction than message passing</a:t>
            </a:r>
          </a:p>
          <a:p>
            <a:pPr eaLnBrk="1" hangingPunct="1"/>
            <a:r>
              <a:rPr lang="en-US" altLang="en-US"/>
              <a:t>“Just works” !!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6477000"/>
            <a:ext cx="76200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b="1" dirty="0"/>
              <a:t>Original Slides by:  Nathan </a:t>
            </a:r>
            <a:r>
              <a:rPr lang="en-US" sz="1000" b="1" dirty="0" err="1"/>
              <a:t>Marz</a:t>
            </a:r>
            <a:r>
              <a:rPr lang="en-US" sz="1000" b="1" dirty="0"/>
              <a:t> - Twitter</a:t>
            </a:r>
          </a:p>
        </p:txBody>
      </p:sp>
    </p:spTree>
    <p:extLst>
      <p:ext uri="{BB962C8B-B14F-4D97-AF65-F5344CB8AC3E}">
        <p14:creationId xmlns:p14="http://schemas.microsoft.com/office/powerpoint/2010/main" val="34024401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Storm Cluster</a:t>
            </a:r>
          </a:p>
        </p:txBody>
      </p:sp>
      <p:pic>
        <p:nvPicPr>
          <p:cNvPr id="8089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4575" y="1624013"/>
            <a:ext cx="4514850" cy="3609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0900" name="Rectangle 5"/>
          <p:cNvSpPr>
            <a:spLocks noChangeArrowheads="1"/>
          </p:cNvSpPr>
          <p:nvPr/>
        </p:nvSpPr>
        <p:spPr bwMode="auto">
          <a:xfrm>
            <a:off x="95250" y="1752600"/>
            <a:ext cx="3402013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r>
              <a:rPr lang="en-US" altLang="en-US"/>
              <a:t>Master node (similar to </a:t>
            </a:r>
          </a:p>
          <a:p>
            <a:r>
              <a:rPr lang="en-US" altLang="en-US"/>
              <a:t>Hadoop JobTracker)</a:t>
            </a:r>
          </a:p>
        </p:txBody>
      </p:sp>
      <p:cxnSp>
        <p:nvCxnSpPr>
          <p:cNvPr id="80901" name="Straight Arrow Connector 6"/>
          <p:cNvCxnSpPr>
            <a:cxnSpLocks noChangeShapeType="1"/>
          </p:cNvCxnSpPr>
          <p:nvPr/>
        </p:nvCxnSpPr>
        <p:spPr bwMode="auto">
          <a:xfrm>
            <a:off x="2065338" y="2609850"/>
            <a:ext cx="341312" cy="300038"/>
          </a:xfrm>
          <a:prstGeom prst="straightConnector1">
            <a:avLst/>
          </a:prstGeom>
          <a:noFill/>
          <a:ln w="38100" algn="ctr">
            <a:solidFill>
              <a:srgbClr val="C0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0902" name="Oval 7"/>
          <p:cNvSpPr>
            <a:spLocks noChangeArrowheads="1"/>
          </p:cNvSpPr>
          <p:nvPr/>
        </p:nvSpPr>
        <p:spPr bwMode="auto">
          <a:xfrm>
            <a:off x="2286000" y="2874963"/>
            <a:ext cx="914400" cy="914400"/>
          </a:xfrm>
          <a:prstGeom prst="ellipse">
            <a:avLst/>
          </a:prstGeom>
          <a:noFill/>
          <a:ln w="50800" algn="ctr">
            <a:solidFill>
              <a:srgbClr val="C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80903" name="Oval 8"/>
          <p:cNvSpPr>
            <a:spLocks noChangeArrowheads="1"/>
          </p:cNvSpPr>
          <p:nvPr/>
        </p:nvSpPr>
        <p:spPr bwMode="auto">
          <a:xfrm>
            <a:off x="3844925" y="1981200"/>
            <a:ext cx="1042988" cy="2667000"/>
          </a:xfrm>
          <a:prstGeom prst="ellipse">
            <a:avLst/>
          </a:prstGeom>
          <a:noFill/>
          <a:ln w="50800" algn="ctr">
            <a:solidFill>
              <a:srgbClr val="C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80904" name="Rectangle 9"/>
          <p:cNvSpPr>
            <a:spLocks noChangeArrowheads="1"/>
          </p:cNvSpPr>
          <p:nvPr/>
        </p:nvSpPr>
        <p:spPr bwMode="auto">
          <a:xfrm>
            <a:off x="650875" y="4876800"/>
            <a:ext cx="410686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r>
              <a:rPr lang="en-US" altLang="en-US"/>
              <a:t>Used for cluster coordination</a:t>
            </a:r>
          </a:p>
        </p:txBody>
      </p:sp>
      <p:cxnSp>
        <p:nvCxnSpPr>
          <p:cNvPr id="80905" name="Straight Arrow Connector 10"/>
          <p:cNvCxnSpPr>
            <a:cxnSpLocks noChangeShapeType="1"/>
          </p:cNvCxnSpPr>
          <p:nvPr/>
        </p:nvCxnSpPr>
        <p:spPr bwMode="auto">
          <a:xfrm flipV="1">
            <a:off x="3048000" y="4419600"/>
            <a:ext cx="914400" cy="457200"/>
          </a:xfrm>
          <a:prstGeom prst="straightConnector1">
            <a:avLst/>
          </a:prstGeom>
          <a:noFill/>
          <a:ln w="38100" algn="ctr">
            <a:solidFill>
              <a:srgbClr val="C0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0906" name="Oval 11"/>
          <p:cNvSpPr>
            <a:spLocks noChangeArrowheads="1"/>
          </p:cNvSpPr>
          <p:nvPr/>
        </p:nvSpPr>
        <p:spPr bwMode="auto">
          <a:xfrm>
            <a:off x="5715000" y="1295400"/>
            <a:ext cx="1219200" cy="4114800"/>
          </a:xfrm>
          <a:prstGeom prst="ellipse">
            <a:avLst/>
          </a:prstGeom>
          <a:noFill/>
          <a:ln w="50800" algn="ctr">
            <a:solidFill>
              <a:srgbClr val="C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80907" name="Rectangle 12"/>
          <p:cNvSpPr>
            <a:spLocks noChangeArrowheads="1"/>
          </p:cNvSpPr>
          <p:nvPr/>
        </p:nvSpPr>
        <p:spPr bwMode="auto">
          <a:xfrm>
            <a:off x="5715000" y="5562600"/>
            <a:ext cx="324961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r>
              <a:rPr lang="en-US" altLang="en-US"/>
              <a:t>Run worker processes</a:t>
            </a:r>
          </a:p>
        </p:txBody>
      </p:sp>
      <p:cxnSp>
        <p:nvCxnSpPr>
          <p:cNvPr id="80908" name="Straight Arrow Connector 13"/>
          <p:cNvCxnSpPr>
            <a:cxnSpLocks noChangeShapeType="1"/>
          </p:cNvCxnSpPr>
          <p:nvPr/>
        </p:nvCxnSpPr>
        <p:spPr bwMode="auto">
          <a:xfrm flipH="1" flipV="1">
            <a:off x="6934200" y="5029200"/>
            <a:ext cx="228600" cy="533400"/>
          </a:xfrm>
          <a:prstGeom prst="straightConnector1">
            <a:avLst/>
          </a:prstGeom>
          <a:noFill/>
          <a:ln w="38100" algn="ctr">
            <a:solidFill>
              <a:srgbClr val="C0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" name="Rectangle 12"/>
          <p:cNvSpPr/>
          <p:nvPr/>
        </p:nvSpPr>
        <p:spPr>
          <a:xfrm>
            <a:off x="0" y="6477000"/>
            <a:ext cx="76200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b="1" dirty="0"/>
              <a:t>Original Slides by:  Nathan </a:t>
            </a:r>
            <a:r>
              <a:rPr lang="en-US" sz="1000" b="1" dirty="0" err="1"/>
              <a:t>Marz</a:t>
            </a:r>
            <a:r>
              <a:rPr lang="en-US" sz="1000" b="1" dirty="0"/>
              <a:t> - Twitter</a:t>
            </a:r>
          </a:p>
        </p:txBody>
      </p:sp>
    </p:spTree>
    <p:extLst>
      <p:ext uri="{BB962C8B-B14F-4D97-AF65-F5344CB8AC3E}">
        <p14:creationId xmlns:p14="http://schemas.microsoft.com/office/powerpoint/2010/main" val="93492897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Concepts</a:t>
            </a:r>
          </a:p>
        </p:txBody>
      </p:sp>
      <p:sp>
        <p:nvSpPr>
          <p:cNvPr id="819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990600"/>
            <a:ext cx="7772400" cy="4724400"/>
          </a:xfrm>
        </p:spPr>
        <p:txBody>
          <a:bodyPr/>
          <a:lstStyle/>
          <a:p>
            <a:pPr eaLnBrk="1" hangingPunct="1"/>
            <a:r>
              <a:rPr lang="en-US" altLang="en-US"/>
              <a:t>Streams</a:t>
            </a:r>
          </a:p>
          <a:p>
            <a:pPr eaLnBrk="1" hangingPunct="1"/>
            <a:r>
              <a:rPr lang="en-US" altLang="en-US"/>
              <a:t>Spouts</a:t>
            </a:r>
          </a:p>
          <a:p>
            <a:pPr eaLnBrk="1" hangingPunct="1"/>
            <a:r>
              <a:rPr lang="en-US" altLang="en-US"/>
              <a:t>Bolts</a:t>
            </a:r>
          </a:p>
          <a:p>
            <a:pPr eaLnBrk="1" hangingPunct="1"/>
            <a:r>
              <a:rPr lang="en-US" altLang="en-US"/>
              <a:t>Topologies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6477000"/>
            <a:ext cx="76200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b="1" dirty="0"/>
              <a:t>Original Slides by:  Nathan </a:t>
            </a:r>
            <a:r>
              <a:rPr lang="en-US" sz="1000" b="1" dirty="0" err="1"/>
              <a:t>Marz</a:t>
            </a:r>
            <a:r>
              <a:rPr lang="en-US" sz="1000" b="1" dirty="0"/>
              <a:t> - Twitter</a:t>
            </a:r>
          </a:p>
        </p:txBody>
      </p:sp>
    </p:spTree>
    <p:extLst>
      <p:ext uri="{BB962C8B-B14F-4D97-AF65-F5344CB8AC3E}">
        <p14:creationId xmlns:p14="http://schemas.microsoft.com/office/powerpoint/2010/main" val="134596574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Streams</a:t>
            </a:r>
          </a:p>
        </p:txBody>
      </p:sp>
      <p:cxnSp>
        <p:nvCxnSpPr>
          <p:cNvPr id="82947" name="Straight Arrow Connector 6"/>
          <p:cNvCxnSpPr>
            <a:cxnSpLocks noChangeShapeType="1"/>
          </p:cNvCxnSpPr>
          <p:nvPr/>
        </p:nvCxnSpPr>
        <p:spPr bwMode="auto">
          <a:xfrm>
            <a:off x="727075" y="3425825"/>
            <a:ext cx="7620000" cy="0"/>
          </a:xfrm>
          <a:prstGeom prst="straightConnector1">
            <a:avLst/>
          </a:prstGeom>
          <a:noFill/>
          <a:ln w="38100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2948" name="Rectangle 7"/>
          <p:cNvSpPr>
            <a:spLocks noChangeArrowheads="1"/>
          </p:cNvSpPr>
          <p:nvPr/>
        </p:nvSpPr>
        <p:spPr bwMode="auto">
          <a:xfrm>
            <a:off x="955675" y="2895600"/>
            <a:ext cx="914400" cy="381000"/>
          </a:xfrm>
          <a:prstGeom prst="rect">
            <a:avLst/>
          </a:prstGeom>
          <a:solidFill>
            <a:schemeClr val="bg2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algn="ctr"/>
            <a:r>
              <a:rPr lang="en-US" altLang="en-US" sz="2000" b="1"/>
              <a:t>Tuple</a:t>
            </a:r>
          </a:p>
        </p:txBody>
      </p:sp>
      <p:sp>
        <p:nvSpPr>
          <p:cNvPr id="82949" name="Rectangle 8"/>
          <p:cNvSpPr>
            <a:spLocks noChangeArrowheads="1"/>
          </p:cNvSpPr>
          <p:nvPr/>
        </p:nvSpPr>
        <p:spPr bwMode="auto">
          <a:xfrm>
            <a:off x="2022475" y="2895600"/>
            <a:ext cx="914400" cy="381000"/>
          </a:xfrm>
          <a:prstGeom prst="rect">
            <a:avLst/>
          </a:prstGeom>
          <a:solidFill>
            <a:schemeClr val="bg2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algn="ctr"/>
            <a:r>
              <a:rPr lang="en-US" altLang="en-US" sz="2000" b="1"/>
              <a:t>Tuple</a:t>
            </a:r>
          </a:p>
        </p:txBody>
      </p:sp>
      <p:sp>
        <p:nvSpPr>
          <p:cNvPr id="82950" name="Rectangle 9"/>
          <p:cNvSpPr>
            <a:spLocks noChangeArrowheads="1"/>
          </p:cNvSpPr>
          <p:nvPr/>
        </p:nvSpPr>
        <p:spPr bwMode="auto">
          <a:xfrm>
            <a:off x="3089275" y="2895600"/>
            <a:ext cx="914400" cy="381000"/>
          </a:xfrm>
          <a:prstGeom prst="rect">
            <a:avLst/>
          </a:prstGeom>
          <a:solidFill>
            <a:schemeClr val="bg2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algn="ctr"/>
            <a:r>
              <a:rPr lang="en-US" altLang="en-US" sz="2000" b="1"/>
              <a:t>Tuple</a:t>
            </a:r>
          </a:p>
        </p:txBody>
      </p:sp>
      <p:sp>
        <p:nvSpPr>
          <p:cNvPr id="82951" name="Rectangle 10"/>
          <p:cNvSpPr>
            <a:spLocks noChangeArrowheads="1"/>
          </p:cNvSpPr>
          <p:nvPr/>
        </p:nvSpPr>
        <p:spPr bwMode="auto">
          <a:xfrm>
            <a:off x="4156075" y="2895600"/>
            <a:ext cx="914400" cy="381000"/>
          </a:xfrm>
          <a:prstGeom prst="rect">
            <a:avLst/>
          </a:prstGeom>
          <a:solidFill>
            <a:schemeClr val="bg2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algn="ctr"/>
            <a:r>
              <a:rPr lang="en-US" altLang="en-US" sz="2000" b="1"/>
              <a:t>Tuple</a:t>
            </a:r>
          </a:p>
        </p:txBody>
      </p:sp>
      <p:sp>
        <p:nvSpPr>
          <p:cNvPr id="82952" name="Rectangle 11"/>
          <p:cNvSpPr>
            <a:spLocks noChangeArrowheads="1"/>
          </p:cNvSpPr>
          <p:nvPr/>
        </p:nvSpPr>
        <p:spPr bwMode="auto">
          <a:xfrm>
            <a:off x="5222875" y="2895600"/>
            <a:ext cx="914400" cy="381000"/>
          </a:xfrm>
          <a:prstGeom prst="rect">
            <a:avLst/>
          </a:prstGeom>
          <a:solidFill>
            <a:schemeClr val="bg2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algn="ctr"/>
            <a:r>
              <a:rPr lang="en-US" altLang="en-US" sz="2000" b="1"/>
              <a:t>Tuple</a:t>
            </a:r>
          </a:p>
        </p:txBody>
      </p:sp>
      <p:sp>
        <p:nvSpPr>
          <p:cNvPr id="82953" name="Rectangle 12"/>
          <p:cNvSpPr>
            <a:spLocks noChangeArrowheads="1"/>
          </p:cNvSpPr>
          <p:nvPr/>
        </p:nvSpPr>
        <p:spPr bwMode="auto">
          <a:xfrm>
            <a:off x="6289675" y="2895600"/>
            <a:ext cx="914400" cy="381000"/>
          </a:xfrm>
          <a:prstGeom prst="rect">
            <a:avLst/>
          </a:prstGeom>
          <a:solidFill>
            <a:schemeClr val="bg2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algn="ctr"/>
            <a:r>
              <a:rPr lang="en-US" altLang="en-US" sz="2000" b="1"/>
              <a:t>Tuple</a:t>
            </a:r>
          </a:p>
        </p:txBody>
      </p:sp>
      <p:sp>
        <p:nvSpPr>
          <p:cNvPr id="82954" name="Rectangle 13"/>
          <p:cNvSpPr>
            <a:spLocks noChangeArrowheads="1"/>
          </p:cNvSpPr>
          <p:nvPr/>
        </p:nvSpPr>
        <p:spPr bwMode="auto">
          <a:xfrm>
            <a:off x="7356475" y="2895600"/>
            <a:ext cx="914400" cy="381000"/>
          </a:xfrm>
          <a:prstGeom prst="rect">
            <a:avLst/>
          </a:prstGeom>
          <a:solidFill>
            <a:schemeClr val="bg2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algn="ctr"/>
            <a:r>
              <a:rPr lang="en-US" altLang="en-US" sz="2000" b="1"/>
              <a:t>Tuple</a:t>
            </a:r>
          </a:p>
        </p:txBody>
      </p:sp>
      <p:sp>
        <p:nvSpPr>
          <p:cNvPr id="82955" name="Rectangle 14"/>
          <p:cNvSpPr>
            <a:spLocks noChangeArrowheads="1"/>
          </p:cNvSpPr>
          <p:nvPr/>
        </p:nvSpPr>
        <p:spPr bwMode="auto">
          <a:xfrm>
            <a:off x="2438400" y="4724400"/>
            <a:ext cx="444976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r>
              <a:rPr lang="en-US" altLang="en-US"/>
              <a:t>Unbounded sequence of tuples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0" y="6477000"/>
            <a:ext cx="76200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b="1" dirty="0"/>
              <a:t>Original Slides by:  Nathan </a:t>
            </a:r>
            <a:r>
              <a:rPr lang="en-US" sz="1000" b="1" dirty="0" err="1"/>
              <a:t>Marz</a:t>
            </a:r>
            <a:r>
              <a:rPr lang="en-US" sz="1000" b="1" dirty="0"/>
              <a:t> - Twitter</a:t>
            </a:r>
          </a:p>
        </p:txBody>
      </p:sp>
    </p:spTree>
    <p:extLst>
      <p:ext uri="{BB962C8B-B14F-4D97-AF65-F5344CB8AC3E}">
        <p14:creationId xmlns:p14="http://schemas.microsoft.com/office/powerpoint/2010/main" val="108129624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Spouts</a:t>
            </a:r>
          </a:p>
        </p:txBody>
      </p:sp>
      <p:sp>
        <p:nvSpPr>
          <p:cNvPr id="83971" name="Rectangle 14"/>
          <p:cNvSpPr>
            <a:spLocks noChangeArrowheads="1"/>
          </p:cNvSpPr>
          <p:nvPr/>
        </p:nvSpPr>
        <p:spPr bwMode="auto">
          <a:xfrm>
            <a:off x="3200400" y="4724400"/>
            <a:ext cx="26828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algn="ctr"/>
            <a:r>
              <a:rPr lang="en-US" altLang="en-US"/>
              <a:t>Source of streams</a:t>
            </a:r>
          </a:p>
        </p:txBody>
      </p:sp>
      <p:pic>
        <p:nvPicPr>
          <p:cNvPr id="8397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2986088"/>
            <a:ext cx="914400" cy="885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397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1752600"/>
            <a:ext cx="5562600" cy="154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3974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3328988"/>
            <a:ext cx="5562600" cy="1166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0" y="6477000"/>
            <a:ext cx="76200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b="1" dirty="0"/>
              <a:t>Original Slides by:  Nathan </a:t>
            </a:r>
            <a:r>
              <a:rPr lang="en-US" sz="1000" b="1" dirty="0" err="1"/>
              <a:t>Marz</a:t>
            </a:r>
            <a:r>
              <a:rPr lang="en-US" sz="1000" b="1" dirty="0"/>
              <a:t> - Twitter</a:t>
            </a:r>
          </a:p>
        </p:txBody>
      </p:sp>
    </p:spTree>
    <p:extLst>
      <p:ext uri="{BB962C8B-B14F-4D97-AF65-F5344CB8AC3E}">
        <p14:creationId xmlns:p14="http://schemas.microsoft.com/office/powerpoint/2010/main" val="17512888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Bolts</a:t>
            </a:r>
          </a:p>
        </p:txBody>
      </p:sp>
      <p:sp>
        <p:nvSpPr>
          <p:cNvPr id="84995" name="Rectangle 14"/>
          <p:cNvSpPr>
            <a:spLocks noChangeArrowheads="1"/>
          </p:cNvSpPr>
          <p:nvPr/>
        </p:nvSpPr>
        <p:spPr bwMode="auto">
          <a:xfrm>
            <a:off x="255588" y="4724400"/>
            <a:ext cx="8570912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algn="ctr"/>
            <a:r>
              <a:rPr lang="en-US" altLang="en-US"/>
              <a:t>Processes input streams and produces new streams:</a:t>
            </a:r>
          </a:p>
          <a:p>
            <a:pPr algn="ctr"/>
            <a:r>
              <a:rPr lang="en-US" altLang="en-US"/>
              <a:t>Can implement functions such as filters, aggregation, join, etc</a:t>
            </a:r>
          </a:p>
        </p:txBody>
      </p:sp>
      <p:pic>
        <p:nvPicPr>
          <p:cNvPr id="8499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2450" y="2755900"/>
            <a:ext cx="895350" cy="89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499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38" y="2259013"/>
            <a:ext cx="41148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499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513" y="3203575"/>
            <a:ext cx="3429000" cy="95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4999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8288" y="2808288"/>
            <a:ext cx="28575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/>
          <p:cNvSpPr/>
          <p:nvPr/>
        </p:nvSpPr>
        <p:spPr>
          <a:xfrm>
            <a:off x="0" y="6477000"/>
            <a:ext cx="76200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b="1" dirty="0"/>
              <a:t>Original Slides by:  Nathan </a:t>
            </a:r>
            <a:r>
              <a:rPr lang="en-US" sz="1000" b="1" dirty="0" err="1"/>
              <a:t>Marz</a:t>
            </a:r>
            <a:r>
              <a:rPr lang="en-US" sz="1000" b="1" dirty="0"/>
              <a:t> - Twitter</a:t>
            </a:r>
          </a:p>
        </p:txBody>
      </p:sp>
    </p:spTree>
    <p:extLst>
      <p:ext uri="{BB962C8B-B14F-4D97-AF65-F5344CB8AC3E}">
        <p14:creationId xmlns:p14="http://schemas.microsoft.com/office/powerpoint/2010/main" val="83304648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Topology</a:t>
            </a:r>
          </a:p>
        </p:txBody>
      </p:sp>
      <p:sp>
        <p:nvSpPr>
          <p:cNvPr id="86019" name="Rectangle 14"/>
          <p:cNvSpPr>
            <a:spLocks noChangeArrowheads="1"/>
          </p:cNvSpPr>
          <p:nvPr/>
        </p:nvSpPr>
        <p:spPr bwMode="auto">
          <a:xfrm>
            <a:off x="2549525" y="5481638"/>
            <a:ext cx="39846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algn="ctr"/>
            <a:r>
              <a:rPr lang="en-US" altLang="en-US"/>
              <a:t>Network of spouts and bolts</a:t>
            </a:r>
          </a:p>
        </p:txBody>
      </p:sp>
      <p:pic>
        <p:nvPicPr>
          <p:cNvPr id="8602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3609975"/>
            <a:ext cx="914400" cy="885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6021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2819400"/>
            <a:ext cx="895350" cy="89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60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2133600"/>
            <a:ext cx="914400" cy="885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6023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4267200"/>
            <a:ext cx="895350" cy="89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602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1371600"/>
            <a:ext cx="895350" cy="89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6025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8850" y="2076450"/>
            <a:ext cx="895350" cy="89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6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8850" y="3568700"/>
            <a:ext cx="895350" cy="89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6027" name="Straight Arrow Connector 13"/>
          <p:cNvCxnSpPr>
            <a:cxnSpLocks noChangeShapeType="1"/>
          </p:cNvCxnSpPr>
          <p:nvPr/>
        </p:nvCxnSpPr>
        <p:spPr bwMode="auto">
          <a:xfrm flipV="1">
            <a:off x="2895600" y="1905000"/>
            <a:ext cx="1066800" cy="457200"/>
          </a:xfrm>
          <a:prstGeom prst="straightConnector1">
            <a:avLst/>
          </a:prstGeom>
          <a:noFill/>
          <a:ln w="31750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6028" name="Straight Arrow Connector 16"/>
          <p:cNvCxnSpPr>
            <a:cxnSpLocks noChangeShapeType="1"/>
          </p:cNvCxnSpPr>
          <p:nvPr/>
        </p:nvCxnSpPr>
        <p:spPr bwMode="auto">
          <a:xfrm flipV="1">
            <a:off x="2895600" y="3429000"/>
            <a:ext cx="1066800" cy="457200"/>
          </a:xfrm>
          <a:prstGeom prst="straightConnector1">
            <a:avLst/>
          </a:prstGeom>
          <a:noFill/>
          <a:ln w="31750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6029" name="Straight Arrow Connector 17"/>
          <p:cNvCxnSpPr>
            <a:cxnSpLocks noChangeShapeType="1"/>
          </p:cNvCxnSpPr>
          <p:nvPr/>
        </p:nvCxnSpPr>
        <p:spPr bwMode="auto">
          <a:xfrm>
            <a:off x="2895600" y="4191000"/>
            <a:ext cx="1066800" cy="304800"/>
          </a:xfrm>
          <a:prstGeom prst="straightConnector1">
            <a:avLst/>
          </a:prstGeom>
          <a:noFill/>
          <a:ln w="31750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6030" name="Straight Arrow Connector 19"/>
          <p:cNvCxnSpPr>
            <a:cxnSpLocks noChangeShapeType="1"/>
          </p:cNvCxnSpPr>
          <p:nvPr/>
        </p:nvCxnSpPr>
        <p:spPr bwMode="auto">
          <a:xfrm>
            <a:off x="5029200" y="1917700"/>
            <a:ext cx="1066800" cy="304800"/>
          </a:xfrm>
          <a:prstGeom prst="straightConnector1">
            <a:avLst/>
          </a:prstGeom>
          <a:noFill/>
          <a:ln w="31750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6031" name="Straight Arrow Connector 20"/>
          <p:cNvCxnSpPr>
            <a:cxnSpLocks noChangeShapeType="1"/>
          </p:cNvCxnSpPr>
          <p:nvPr/>
        </p:nvCxnSpPr>
        <p:spPr bwMode="auto">
          <a:xfrm flipV="1">
            <a:off x="4987925" y="2646363"/>
            <a:ext cx="1066800" cy="457200"/>
          </a:xfrm>
          <a:prstGeom prst="straightConnector1">
            <a:avLst/>
          </a:prstGeom>
          <a:noFill/>
          <a:ln w="31750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6032" name="Straight Arrow Connector 21"/>
          <p:cNvCxnSpPr>
            <a:cxnSpLocks noChangeShapeType="1"/>
          </p:cNvCxnSpPr>
          <p:nvPr/>
        </p:nvCxnSpPr>
        <p:spPr bwMode="auto">
          <a:xfrm flipV="1">
            <a:off x="4953000" y="4114800"/>
            <a:ext cx="1066800" cy="457200"/>
          </a:xfrm>
          <a:prstGeom prst="straightConnector1">
            <a:avLst/>
          </a:prstGeom>
          <a:noFill/>
          <a:ln w="31750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7" name="Rectangle 16"/>
          <p:cNvSpPr/>
          <p:nvPr/>
        </p:nvSpPr>
        <p:spPr>
          <a:xfrm>
            <a:off x="0" y="6477000"/>
            <a:ext cx="76200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b="1" dirty="0"/>
              <a:t>Original Slides by:  Nathan </a:t>
            </a:r>
            <a:r>
              <a:rPr lang="en-US" sz="1000" b="1" dirty="0" err="1"/>
              <a:t>Marz</a:t>
            </a:r>
            <a:r>
              <a:rPr lang="en-US" sz="1000" b="1" dirty="0"/>
              <a:t> - Twitter</a:t>
            </a:r>
          </a:p>
        </p:txBody>
      </p:sp>
    </p:spTree>
    <p:extLst>
      <p:ext uri="{BB962C8B-B14F-4D97-AF65-F5344CB8AC3E}">
        <p14:creationId xmlns:p14="http://schemas.microsoft.com/office/powerpoint/2010/main" val="383070759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Topology</a:t>
            </a:r>
          </a:p>
        </p:txBody>
      </p:sp>
      <p:sp>
        <p:nvSpPr>
          <p:cNvPr id="87043" name="Rectangle 14"/>
          <p:cNvSpPr>
            <a:spLocks noChangeArrowheads="1"/>
          </p:cNvSpPr>
          <p:nvPr/>
        </p:nvSpPr>
        <p:spPr bwMode="auto">
          <a:xfrm>
            <a:off x="2422525" y="5334000"/>
            <a:ext cx="4238625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algn="ctr"/>
            <a:r>
              <a:rPr lang="en-US" altLang="en-US"/>
              <a:t>Spouts and bolts execute as</a:t>
            </a:r>
          </a:p>
          <a:p>
            <a:pPr algn="ctr"/>
            <a:r>
              <a:rPr lang="en-US" altLang="en-US"/>
              <a:t>many tasks across the cluster</a:t>
            </a:r>
          </a:p>
        </p:txBody>
      </p:sp>
      <p:pic>
        <p:nvPicPr>
          <p:cNvPr id="8704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1219200"/>
            <a:ext cx="5457825" cy="410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0" y="6477000"/>
            <a:ext cx="76200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b="1" dirty="0"/>
              <a:t>Original Slides by:  Nathan </a:t>
            </a:r>
            <a:r>
              <a:rPr lang="en-US" sz="1000" b="1" dirty="0" err="1"/>
              <a:t>Marz</a:t>
            </a:r>
            <a:r>
              <a:rPr lang="en-US" sz="1000" b="1" dirty="0"/>
              <a:t> - Twitter</a:t>
            </a:r>
          </a:p>
        </p:txBody>
      </p:sp>
    </p:spTree>
    <p:extLst>
      <p:ext uri="{BB962C8B-B14F-4D97-AF65-F5344CB8AC3E}">
        <p14:creationId xmlns:p14="http://schemas.microsoft.com/office/powerpoint/2010/main" val="222132356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Stream Grouping</a:t>
            </a:r>
          </a:p>
        </p:txBody>
      </p:sp>
      <p:sp>
        <p:nvSpPr>
          <p:cNvPr id="88067" name="Rectangle 14"/>
          <p:cNvSpPr>
            <a:spLocks noChangeArrowheads="1"/>
          </p:cNvSpPr>
          <p:nvPr/>
        </p:nvSpPr>
        <p:spPr bwMode="auto">
          <a:xfrm>
            <a:off x="1112838" y="5334000"/>
            <a:ext cx="68580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algn="ctr"/>
            <a:r>
              <a:rPr lang="en-US" altLang="en-US"/>
              <a:t>When a tuple is emitted which task does it go to?</a:t>
            </a:r>
          </a:p>
        </p:txBody>
      </p:sp>
      <p:pic>
        <p:nvPicPr>
          <p:cNvPr id="8806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7025" y="1981200"/>
            <a:ext cx="3409950" cy="2409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0" y="6477000"/>
            <a:ext cx="76200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b="1" dirty="0"/>
              <a:t>Original Slides by:  Nathan </a:t>
            </a:r>
            <a:r>
              <a:rPr lang="en-US" sz="1000" b="1" dirty="0" err="1"/>
              <a:t>Marz</a:t>
            </a:r>
            <a:r>
              <a:rPr lang="en-US" sz="1000" b="1" dirty="0"/>
              <a:t> - Twitter</a:t>
            </a:r>
          </a:p>
        </p:txBody>
      </p:sp>
    </p:spTree>
    <p:extLst>
      <p:ext uri="{BB962C8B-B14F-4D97-AF65-F5344CB8AC3E}">
        <p14:creationId xmlns:p14="http://schemas.microsoft.com/office/powerpoint/2010/main" val="35852032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en-US"/>
              <a:t>st</a:t>
            </a:r>
            <a:r>
              <a:rPr lang="en-US" altLang="en-US">
                <a:solidFill>
                  <a:schemeClr val="folHlink"/>
                </a:solidFill>
              </a:rPr>
              <a:t>anfordst</a:t>
            </a:r>
            <a:r>
              <a:rPr lang="en-US" altLang="en-US"/>
              <a:t>re</a:t>
            </a:r>
            <a:r>
              <a:rPr lang="en-US" altLang="en-US">
                <a:solidFill>
                  <a:schemeClr val="folHlink"/>
                </a:solidFill>
              </a:rPr>
              <a:t>amdat</a:t>
            </a:r>
            <a:r>
              <a:rPr lang="en-US" altLang="en-US"/>
              <a:t>am</a:t>
            </a:r>
            <a:r>
              <a:rPr lang="en-US" altLang="en-US">
                <a:solidFill>
                  <a:schemeClr val="folHlink"/>
                </a:solidFill>
              </a:rPr>
              <a:t>anager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2CA76-BC76-4789-951D-63813041F824}" type="slidenum">
              <a:rPr lang="en-US" altLang="en-US"/>
              <a:pPr/>
              <a:t>7</a:t>
            </a:fld>
            <a:endParaRPr lang="en-US" altLang="en-US"/>
          </a:p>
        </p:txBody>
      </p:sp>
      <p:sp>
        <p:nvSpPr>
          <p:cNvPr id="159746" name="Rectangle 205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Data Streams</a:t>
            </a:r>
          </a:p>
        </p:txBody>
      </p:sp>
      <p:sp>
        <p:nvSpPr>
          <p:cNvPr id="159747" name="Rectangle 2051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pPr>
              <a:lnSpc>
                <a:spcPct val="90000"/>
              </a:lnSpc>
            </a:pPr>
            <a:r>
              <a:rPr lang="en-US" altLang="en-US"/>
              <a:t>Traditional DBMS -- data stored in finite, persistent </a:t>
            </a:r>
            <a:r>
              <a:rPr lang="en-US" altLang="en-US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data sets</a:t>
            </a:r>
            <a:r>
              <a:rPr lang="en-US" altLang="en-US"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endParaRPr lang="en-US" altLang="en-US"/>
          </a:p>
          <a:p>
            <a:pPr>
              <a:lnSpc>
                <a:spcPct val="90000"/>
              </a:lnSpc>
              <a:spcAft>
                <a:spcPct val="35000"/>
              </a:spcAft>
            </a:pPr>
            <a:r>
              <a:rPr lang="en-US" altLang="en-US"/>
              <a:t>New applications -- data as multiple, continuous, rapid, time-varying </a:t>
            </a:r>
            <a:r>
              <a:rPr lang="en-US" altLang="en-US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data streams</a:t>
            </a:r>
            <a:endParaRPr lang="en-US" altLang="en-US"/>
          </a:p>
          <a:p>
            <a:pPr lvl="1">
              <a:lnSpc>
                <a:spcPct val="70000"/>
              </a:lnSpc>
            </a:pPr>
            <a:r>
              <a:rPr lang="en-US" altLang="en-US"/>
              <a:t>Network monitoring and traffic engineering</a:t>
            </a:r>
          </a:p>
          <a:p>
            <a:pPr lvl="1">
              <a:lnSpc>
                <a:spcPct val="70000"/>
              </a:lnSpc>
            </a:pPr>
            <a:r>
              <a:rPr lang="en-US" altLang="en-US"/>
              <a:t>Security applications</a:t>
            </a:r>
          </a:p>
          <a:p>
            <a:pPr lvl="1">
              <a:lnSpc>
                <a:spcPct val="70000"/>
              </a:lnSpc>
            </a:pPr>
            <a:r>
              <a:rPr lang="en-US" altLang="en-US"/>
              <a:t>Telecom call records</a:t>
            </a:r>
          </a:p>
          <a:p>
            <a:pPr lvl="1">
              <a:lnSpc>
                <a:spcPct val="70000"/>
              </a:lnSpc>
            </a:pPr>
            <a:r>
              <a:rPr lang="en-US" altLang="en-US"/>
              <a:t>Financial applications</a:t>
            </a:r>
          </a:p>
          <a:p>
            <a:pPr lvl="1">
              <a:lnSpc>
                <a:spcPct val="70000"/>
              </a:lnSpc>
            </a:pPr>
            <a:r>
              <a:rPr lang="en-US" altLang="en-US"/>
              <a:t>Web logs and click-streams</a:t>
            </a:r>
          </a:p>
          <a:p>
            <a:pPr lvl="1">
              <a:lnSpc>
                <a:spcPct val="70000"/>
              </a:lnSpc>
            </a:pPr>
            <a:r>
              <a:rPr lang="en-US" altLang="en-US"/>
              <a:t>Sensor networks</a:t>
            </a:r>
          </a:p>
          <a:p>
            <a:pPr lvl="1">
              <a:lnSpc>
                <a:spcPct val="70000"/>
              </a:lnSpc>
            </a:pPr>
            <a:r>
              <a:rPr lang="en-US" altLang="en-US"/>
              <a:t>Manufacturing processes</a:t>
            </a:r>
          </a:p>
        </p:txBody>
      </p:sp>
    </p:spTree>
    <p:extLst>
      <p:ext uri="{BB962C8B-B14F-4D97-AF65-F5344CB8AC3E}">
        <p14:creationId xmlns:p14="http://schemas.microsoft.com/office/powerpoint/2010/main" val="26582226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632C4F-FEE2-4220-9B82-BC6E643E8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Apache Storm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C874D7C-EA43-4E6A-A40D-9A6F4C9CA0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DGB 5/2013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E9D5E0-5D07-4C46-99AC-78B94E97B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A0634-974A-46A7-B268-05D2A189DA49}" type="slidenum">
              <a:rPr lang="en-US" smtClean="0"/>
              <a:t>70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E79421-4E03-4417-8BB8-5A9BFB7114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8300" y="1730828"/>
            <a:ext cx="4914900" cy="4212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91670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632C4F-FEE2-4220-9B82-BC6E643E8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Apache Storm</a:t>
            </a:r>
            <a:br>
              <a:rPr lang="en-US" b="1" dirty="0"/>
            </a:br>
            <a:r>
              <a:rPr lang="en-US" b="1" dirty="0"/>
              <a:t>Word Count Example</a:t>
            </a:r>
            <a:br>
              <a:rPr lang="en-US" b="1" dirty="0"/>
            </a:br>
            <a:r>
              <a:rPr lang="en-US" sz="1400" b="1" dirty="0"/>
              <a:t>Source:  </a:t>
            </a:r>
            <a:r>
              <a:rPr lang="en-US" sz="1400" b="1" dirty="0">
                <a:hlinkClick r:id="rId2"/>
              </a:rPr>
              <a:t>https://blog.scottlogic.com/2018/07/06/comparing-streaming-frameworks-pt1.html</a:t>
            </a:r>
            <a:br>
              <a:rPr lang="en-US" sz="1400" b="1" dirty="0"/>
            </a:br>
            <a:endParaRPr lang="en-US" b="1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C874D7C-EA43-4E6A-A40D-9A6F4C9CA0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DGB 5/2013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E9D5E0-5D07-4C46-99AC-78B94E97B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A0634-974A-46A7-B268-05D2A189DA49}" type="slidenum">
              <a:rPr lang="en-US" smtClean="0"/>
              <a:t>71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6967E96-4349-448E-AE99-A249E245FA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325" y="2119312"/>
            <a:ext cx="7753350" cy="261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96877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632C4F-FEE2-4220-9B82-BC6E643E8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Apache Spark Streaming</a:t>
            </a:r>
            <a:br>
              <a:rPr lang="en-US" dirty="0"/>
            </a:br>
            <a:r>
              <a:rPr lang="en-US" dirty="0"/>
              <a:t>Declarative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C874D7C-EA43-4E6A-A40D-9A6F4C9CA0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DGB 5/2013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E9D5E0-5D07-4C46-99AC-78B94E97B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A0634-974A-46A7-B268-05D2A189DA49}" type="slidenum">
              <a:rPr lang="en-US" smtClean="0"/>
              <a:t>72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BADC3E-DB6E-42CE-BA67-760C0B7A54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2514600"/>
            <a:ext cx="5562600" cy="3385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02668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4582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Issues in Data Stream Management</a:t>
            </a:r>
            <a:br>
              <a:rPr lang="en-US" dirty="0"/>
            </a:br>
            <a:r>
              <a:rPr lang="en-US" dirty="0" err="1"/>
              <a:t>Golab</a:t>
            </a:r>
            <a:r>
              <a:rPr lang="en-US" dirty="0"/>
              <a:t>/</a:t>
            </a:r>
            <a:r>
              <a:rPr lang="en-US" dirty="0" err="1"/>
              <a:t>Ozsu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DGB 5/2013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A0634-974A-46A7-B268-05D2A189DA49}" type="slidenum">
              <a:rPr lang="en-US" smtClean="0"/>
              <a:t>73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990600" y="1981200"/>
            <a:ext cx="80772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Data Model and Query Semantics must allow low order-based and time-based operations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Inability to store a complete stream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Streaming query plans may not use blocking operations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Backtracking over a data stream is not feasible (Single Pass)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React quickly to unusual data values (or missing values)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Long running queries may encounter changes in system conditions (and also drift in data)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Shared execution needed to ensure scalability</a:t>
            </a:r>
          </a:p>
        </p:txBody>
      </p:sp>
    </p:spTree>
    <p:extLst>
      <p:ext uri="{BB962C8B-B14F-4D97-AF65-F5344CB8AC3E}">
        <p14:creationId xmlns:p14="http://schemas.microsoft.com/office/powerpoint/2010/main" val="425511911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 Shedding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input stream rate exceeds the capacity of the system (e.g. flow, queries), the data stream manager can “shed” load</a:t>
            </a:r>
          </a:p>
          <a:p>
            <a:r>
              <a:rPr lang="en-US" dirty="0"/>
              <a:t>This obviously effects queries, answers, analytics, etc. – How?</a:t>
            </a:r>
          </a:p>
          <a:p>
            <a:r>
              <a:rPr lang="en-US" dirty="0"/>
              <a:t>There are various strategies for load shedding – e.g. random, semantic, block.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DGB 5/2013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A0634-974A-46A7-B268-05D2A189DA49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02854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DGB 5/2013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A0634-974A-46A7-B268-05D2A189DA49}" type="slidenum">
              <a:rPr lang="en-US" smtClean="0"/>
              <a:t>75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9550"/>
            <a:ext cx="7467600" cy="64389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0" y="304800"/>
            <a:ext cx="4343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Geisler:  Data Stream Management Systems</a:t>
            </a:r>
          </a:p>
        </p:txBody>
      </p:sp>
    </p:spTree>
    <p:extLst>
      <p:ext uri="{BB962C8B-B14F-4D97-AF65-F5344CB8AC3E}">
        <p14:creationId xmlns:p14="http://schemas.microsoft.com/office/powerpoint/2010/main" val="14193021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415637" y="403412"/>
            <a:ext cx="8312725" cy="6051175"/>
          </a:xfrm>
          <a:custGeom>
            <a:avLst/>
            <a:gdLst>
              <a:gd name="connsiteX0" fmla="*/ 0 w 9143998"/>
              <a:gd name="connsiteY0" fmla="*/ 6857998 h 6857998"/>
              <a:gd name="connsiteX1" fmla="*/ 9143998 w 9143998"/>
              <a:gd name="connsiteY1" fmla="*/ 6857998 h 6857998"/>
              <a:gd name="connsiteX2" fmla="*/ 9143998 w 9143998"/>
              <a:gd name="connsiteY2" fmla="*/ 0 h 6857998"/>
              <a:gd name="connsiteX3" fmla="*/ 0 w 9143998"/>
              <a:gd name="connsiteY3" fmla="*/ 0 h 6857998"/>
              <a:gd name="connsiteX4" fmla="*/ 0 w 9143998"/>
              <a:gd name="connsiteY4" fmla="*/ 6857998 h 68579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3998" h="6857998">
                <a:moveTo>
                  <a:pt x="0" y="6857998"/>
                </a:moveTo>
                <a:lnTo>
                  <a:pt x="9143998" y="6857998"/>
                </a:lnTo>
                <a:lnTo>
                  <a:pt x="9143998" y="0"/>
                </a:lnTo>
                <a:lnTo>
                  <a:pt x="0" y="0"/>
                </a:lnTo>
                <a:lnTo>
                  <a:pt x="0" y="6857998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058" tIns="41029" rIns="82058" bIns="41029"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2540000" y="1389529"/>
            <a:ext cx="5046190" cy="656983"/>
          </a:xfrm>
          <a:prstGeom prst="rect">
            <a:avLst/>
          </a:prstGeom>
          <a:noFill/>
        </p:spPr>
        <p:txBody>
          <a:bodyPr wrap="none" lIns="0" tIns="0" rIns="0" bIns="41029" rtlCol="0">
            <a:spAutoFit/>
          </a:bodyPr>
          <a:lstStyle/>
          <a:p>
            <a:pPr>
              <a:lnSpc>
                <a:spcPts val="4756"/>
              </a:lnSpc>
            </a:pPr>
            <a:r>
              <a:rPr lang="en-US" altLang="zh-CN" sz="3900" dirty="0">
                <a:solidFill>
                  <a:srgbClr val="1F497D"/>
                </a:solidFill>
                <a:latin typeface="Calibri" pitchFamily="18" charset="0"/>
                <a:cs typeface="Calibri" pitchFamily="18" charset="0"/>
              </a:rPr>
              <a:t>Stream    Warehousing    </a:t>
            </a:r>
          </a:p>
        </p:txBody>
      </p:sp>
      <p:sp>
        <p:nvSpPr>
          <p:cNvPr id="3" name="TextBox 1"/>
          <p:cNvSpPr txBox="1"/>
          <p:nvPr/>
        </p:nvSpPr>
        <p:spPr>
          <a:xfrm>
            <a:off x="3209637" y="2689412"/>
            <a:ext cx="3538276" cy="939111"/>
          </a:xfrm>
          <a:prstGeom prst="rect">
            <a:avLst/>
          </a:prstGeom>
          <a:noFill/>
        </p:spPr>
        <p:txBody>
          <a:bodyPr wrap="none" lIns="0" tIns="0" rIns="0" bIns="41029" rtlCol="0">
            <a:spAutoFit/>
          </a:bodyPr>
          <a:lstStyle/>
          <a:p>
            <a:pPr>
              <a:lnSpc>
                <a:spcPts val="3500"/>
              </a:lnSpc>
            </a:pPr>
            <a:r>
              <a:rPr lang="en-US" altLang="zh-CN" sz="2900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Theodore    Johnson</a:t>
            </a:r>
          </a:p>
          <a:p>
            <a:pPr>
              <a:lnSpc>
                <a:spcPts val="3500"/>
              </a:lnSpc>
            </a:pPr>
            <a:r>
              <a:rPr lang="en-US" altLang="zh-CN" sz="2900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AT&amp;T Labs - Research    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2493818" y="3709147"/>
            <a:ext cx="4549387" cy="490270"/>
          </a:xfrm>
          <a:prstGeom prst="rect">
            <a:avLst/>
          </a:prstGeom>
          <a:noFill/>
        </p:spPr>
        <p:txBody>
          <a:bodyPr wrap="none" lIns="0" tIns="0" rIns="0" bIns="41029" rtlCol="0">
            <a:spAutoFit/>
          </a:bodyPr>
          <a:lstStyle/>
          <a:p>
            <a:pPr>
              <a:lnSpc>
                <a:spcPts val="3500"/>
              </a:lnSpc>
            </a:pPr>
            <a:r>
              <a:rPr lang="en-US" altLang="zh-CN" sz="2900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johnsont@research.att.com    </a:t>
            </a:r>
          </a:p>
        </p:txBody>
      </p:sp>
    </p:spTree>
    <p:extLst>
      <p:ext uri="{BB962C8B-B14F-4D97-AF65-F5344CB8AC3E}">
        <p14:creationId xmlns:p14="http://schemas.microsoft.com/office/powerpoint/2010/main" val="227740570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415637" y="403412"/>
            <a:ext cx="8312725" cy="6051175"/>
          </a:xfrm>
          <a:custGeom>
            <a:avLst/>
            <a:gdLst>
              <a:gd name="connsiteX0" fmla="*/ 0 w 9143998"/>
              <a:gd name="connsiteY0" fmla="*/ 6857998 h 6857998"/>
              <a:gd name="connsiteX1" fmla="*/ 9143998 w 9143998"/>
              <a:gd name="connsiteY1" fmla="*/ 6857998 h 6857998"/>
              <a:gd name="connsiteX2" fmla="*/ 9143998 w 9143998"/>
              <a:gd name="connsiteY2" fmla="*/ 0 h 6857998"/>
              <a:gd name="connsiteX3" fmla="*/ 0 w 9143998"/>
              <a:gd name="connsiteY3" fmla="*/ 0 h 6857998"/>
              <a:gd name="connsiteX4" fmla="*/ 0 w 9143998"/>
              <a:gd name="connsiteY4" fmla="*/ 6857998 h 68579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3998" h="6857998">
                <a:moveTo>
                  <a:pt x="0" y="6857998"/>
                </a:moveTo>
                <a:lnTo>
                  <a:pt x="9143998" y="6857998"/>
                </a:lnTo>
                <a:lnTo>
                  <a:pt x="9143998" y="0"/>
                </a:lnTo>
                <a:lnTo>
                  <a:pt x="0" y="0"/>
                </a:lnTo>
                <a:lnTo>
                  <a:pt x="0" y="6857998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058" tIns="41029" rIns="82058" bIns="41029"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570182" y="504265"/>
            <a:ext cx="7378751" cy="656983"/>
          </a:xfrm>
          <a:prstGeom prst="rect">
            <a:avLst/>
          </a:prstGeom>
          <a:noFill/>
        </p:spPr>
        <p:txBody>
          <a:bodyPr wrap="none" lIns="0" tIns="0" rIns="0" bIns="41029" rtlCol="0">
            <a:spAutoFit/>
          </a:bodyPr>
          <a:lstStyle/>
          <a:p>
            <a:pPr>
              <a:lnSpc>
                <a:spcPts val="4756"/>
              </a:lnSpc>
            </a:pPr>
            <a:r>
              <a:rPr lang="en-US" altLang="zh-CN" sz="3900" dirty="0">
                <a:solidFill>
                  <a:srgbClr val="1F497D"/>
                </a:solidFill>
                <a:latin typeface="Calibri" pitchFamily="18" charset="0"/>
                <a:cs typeface="Calibri" pitchFamily="18" charset="0"/>
              </a:rPr>
              <a:t>What    is    Stream    Warehousing    </a:t>
            </a:r>
          </a:p>
        </p:txBody>
      </p:sp>
      <p:sp>
        <p:nvSpPr>
          <p:cNvPr id="3" name="TextBox 1"/>
          <p:cNvSpPr txBox="1"/>
          <p:nvPr/>
        </p:nvSpPr>
        <p:spPr>
          <a:xfrm>
            <a:off x="912091" y="1199029"/>
            <a:ext cx="6157648" cy="451798"/>
          </a:xfrm>
          <a:prstGeom prst="rect">
            <a:avLst/>
          </a:prstGeom>
          <a:noFill/>
        </p:spPr>
        <p:txBody>
          <a:bodyPr wrap="none" lIns="0" tIns="0" rIns="0" bIns="41029" rtlCol="0">
            <a:spAutoFit/>
          </a:bodyPr>
          <a:lstStyle/>
          <a:p>
            <a:pPr>
              <a:lnSpc>
                <a:spcPts val="3231"/>
              </a:lnSpc>
            </a:pPr>
            <a:r>
              <a:rPr lang="en-US" altLang="zh-CN" sz="27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 </a:t>
            </a:r>
            <a:r>
              <a:rPr lang="en-US" altLang="zh-CN" sz="27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700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Data    Stream    Management    System    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1327727" y="1624853"/>
            <a:ext cx="5142242" cy="400502"/>
          </a:xfrm>
          <a:prstGeom prst="rect">
            <a:avLst/>
          </a:prstGeom>
          <a:noFill/>
        </p:spPr>
        <p:txBody>
          <a:bodyPr wrap="none" lIns="0" tIns="0" rIns="0" bIns="41029" rtlCol="0">
            <a:spAutoFit/>
          </a:bodyPr>
          <a:lstStyle/>
          <a:p>
            <a:pPr>
              <a:lnSpc>
                <a:spcPts val="2782"/>
              </a:lnSpc>
            </a:pPr>
            <a:r>
              <a:rPr lang="en-US" altLang="zh-CN" sz="2300" dirty="0">
                <a:solidFill>
                  <a:srgbClr val="376092"/>
                </a:solidFill>
                <a:latin typeface="Times New Roman" pitchFamily="18" charset="0"/>
                <a:cs typeface="Times New Roman" pitchFamily="18" charset="0"/>
              </a:rPr>
              <a:t>– </a:t>
            </a:r>
            <a:r>
              <a:rPr lang="en-US" altLang="zh-CN" sz="2300" dirty="0">
                <a:solidFill>
                  <a:srgbClr val="376092"/>
                </a:solidFill>
                <a:latin typeface="Calibri" pitchFamily="18" charset="0"/>
                <a:cs typeface="Calibri" pitchFamily="18" charset="0"/>
              </a:rPr>
              <a:t>Fast    processing    in    main    memory    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1743364" y="1994647"/>
            <a:ext cx="5233740" cy="336382"/>
          </a:xfrm>
          <a:prstGeom prst="rect">
            <a:avLst/>
          </a:prstGeom>
          <a:noFill/>
        </p:spPr>
        <p:txBody>
          <a:bodyPr wrap="none" lIns="0" tIns="0" rIns="0" bIns="41029" rtlCol="0">
            <a:spAutoFit/>
          </a:bodyPr>
          <a:lstStyle/>
          <a:p>
            <a:pPr>
              <a:lnSpc>
                <a:spcPts val="2333"/>
              </a:lnSpc>
            </a:pPr>
            <a:r>
              <a:rPr lang="en-US" altLang="zh-CN" sz="2000" dirty="0">
                <a:solidFill>
                  <a:srgbClr val="376092"/>
                </a:solidFill>
                <a:latin typeface="Times New Roman" pitchFamily="18" charset="0"/>
                <a:cs typeface="Times New Roman" pitchFamily="18" charset="0"/>
              </a:rPr>
              <a:t>• 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dirty="0">
                <a:solidFill>
                  <a:srgbClr val="376092"/>
                </a:solidFill>
                <a:latin typeface="Calibri" pitchFamily="18" charset="0"/>
                <a:cs typeface="Calibri" pitchFamily="18" charset="0"/>
              </a:rPr>
              <a:t>Small    data    windows,    1-­‐pass    processing    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1327727" y="2330824"/>
            <a:ext cx="4372351" cy="386717"/>
          </a:xfrm>
          <a:prstGeom prst="rect">
            <a:avLst/>
          </a:prstGeom>
          <a:noFill/>
        </p:spPr>
        <p:txBody>
          <a:bodyPr wrap="none" lIns="0" tIns="0" rIns="0" bIns="41029" rtlCol="0">
            <a:spAutoFit/>
          </a:bodyPr>
          <a:lstStyle/>
          <a:p>
            <a:pPr>
              <a:lnSpc>
                <a:spcPts val="2782"/>
              </a:lnSpc>
            </a:pPr>
            <a:r>
              <a:rPr lang="en-US" altLang="zh-CN" sz="2300" dirty="0">
                <a:solidFill>
                  <a:srgbClr val="376092"/>
                </a:solidFill>
                <a:latin typeface="Times New Roman" pitchFamily="18" charset="0"/>
                <a:cs typeface="Times New Roman" pitchFamily="18" charset="0"/>
              </a:rPr>
              <a:t>– </a:t>
            </a:r>
            <a:r>
              <a:rPr lang="en-US" altLang="zh-CN" sz="2300" dirty="0">
                <a:solidFill>
                  <a:srgbClr val="376092"/>
                </a:solidFill>
                <a:latin typeface="Calibri" pitchFamily="18" charset="0"/>
                <a:cs typeface="Calibri" pitchFamily="18" charset="0"/>
              </a:rPr>
              <a:t>Data    reduction    and    alerting    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912091" y="2734235"/>
            <a:ext cx="3242939" cy="451798"/>
          </a:xfrm>
          <a:prstGeom prst="rect">
            <a:avLst/>
          </a:prstGeom>
          <a:noFill/>
        </p:spPr>
        <p:txBody>
          <a:bodyPr wrap="none" lIns="0" tIns="0" rIns="0" bIns="41029" rtlCol="0">
            <a:spAutoFit/>
          </a:bodyPr>
          <a:lstStyle/>
          <a:p>
            <a:pPr>
              <a:lnSpc>
                <a:spcPts val="3231"/>
              </a:lnSpc>
            </a:pPr>
            <a:r>
              <a:rPr lang="en-US" altLang="zh-CN" sz="27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 </a:t>
            </a:r>
            <a:r>
              <a:rPr lang="en-US" altLang="zh-CN" sz="27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700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Data    Warehouse    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1327728" y="3171265"/>
            <a:ext cx="3766929" cy="798047"/>
          </a:xfrm>
          <a:prstGeom prst="rect">
            <a:avLst/>
          </a:prstGeom>
          <a:noFill/>
        </p:spPr>
        <p:txBody>
          <a:bodyPr wrap="none" lIns="0" tIns="0" rIns="0" bIns="41029" rtlCol="0">
            <a:spAutoFit/>
          </a:bodyPr>
          <a:lstStyle/>
          <a:p>
            <a:pPr>
              <a:lnSpc>
                <a:spcPts val="2782"/>
              </a:lnSpc>
            </a:pPr>
            <a:r>
              <a:rPr lang="en-US" altLang="zh-CN" sz="2300" dirty="0">
                <a:solidFill>
                  <a:srgbClr val="376092"/>
                </a:solidFill>
                <a:latin typeface="Times New Roman" pitchFamily="18" charset="0"/>
                <a:cs typeface="Times New Roman" pitchFamily="18" charset="0"/>
              </a:rPr>
              <a:t>– </a:t>
            </a:r>
            <a:r>
              <a:rPr lang="en-US" altLang="zh-CN" sz="2300" dirty="0">
                <a:solidFill>
                  <a:srgbClr val="376092"/>
                </a:solidFill>
                <a:latin typeface="Calibri" pitchFamily="18" charset="0"/>
                <a:cs typeface="Calibri" pitchFamily="18" charset="0"/>
              </a:rPr>
              <a:t>Long­‐term    data    storage    </a:t>
            </a:r>
          </a:p>
          <a:p>
            <a:pPr>
              <a:lnSpc>
                <a:spcPts val="3051"/>
              </a:lnSpc>
            </a:pPr>
            <a:r>
              <a:rPr lang="en-US" altLang="zh-CN" sz="2300" dirty="0">
                <a:solidFill>
                  <a:srgbClr val="376092"/>
                </a:solidFill>
                <a:latin typeface="Times New Roman" pitchFamily="18" charset="0"/>
                <a:cs typeface="Times New Roman" pitchFamily="18" charset="0"/>
              </a:rPr>
              <a:t>– </a:t>
            </a:r>
            <a:r>
              <a:rPr lang="en-US" altLang="zh-CN" sz="2300" dirty="0">
                <a:solidFill>
                  <a:srgbClr val="376092"/>
                </a:solidFill>
                <a:latin typeface="Calibri" pitchFamily="18" charset="0"/>
                <a:cs typeface="Calibri" pitchFamily="18" charset="0"/>
              </a:rPr>
              <a:t>Curated    data    sets    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1327727" y="3933265"/>
            <a:ext cx="4789773" cy="400502"/>
          </a:xfrm>
          <a:prstGeom prst="rect">
            <a:avLst/>
          </a:prstGeom>
          <a:noFill/>
        </p:spPr>
        <p:txBody>
          <a:bodyPr wrap="none" lIns="0" tIns="0" rIns="0" bIns="41029" rtlCol="0">
            <a:spAutoFit/>
          </a:bodyPr>
          <a:lstStyle/>
          <a:p>
            <a:pPr>
              <a:lnSpc>
                <a:spcPts val="2782"/>
              </a:lnSpc>
            </a:pPr>
            <a:r>
              <a:rPr lang="en-US" altLang="zh-CN" sz="2300" dirty="0">
                <a:solidFill>
                  <a:srgbClr val="376092"/>
                </a:solidFill>
                <a:latin typeface="Times New Roman" pitchFamily="18" charset="0"/>
                <a:cs typeface="Times New Roman" pitchFamily="18" charset="0"/>
              </a:rPr>
              <a:t>– </a:t>
            </a:r>
            <a:r>
              <a:rPr lang="en-US" altLang="zh-CN" sz="2300" dirty="0">
                <a:solidFill>
                  <a:srgbClr val="376092"/>
                </a:solidFill>
                <a:latin typeface="Calibri" pitchFamily="18" charset="0"/>
                <a:cs typeface="Calibri" pitchFamily="18" charset="0"/>
              </a:rPr>
              <a:t>Fuse    data    from    many    sources    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1327727" y="4314265"/>
            <a:ext cx="6203365" cy="400502"/>
          </a:xfrm>
          <a:prstGeom prst="rect">
            <a:avLst/>
          </a:prstGeom>
          <a:noFill/>
        </p:spPr>
        <p:txBody>
          <a:bodyPr wrap="none" lIns="0" tIns="0" rIns="0" bIns="41029" rtlCol="0">
            <a:spAutoFit/>
          </a:bodyPr>
          <a:lstStyle/>
          <a:p>
            <a:pPr>
              <a:lnSpc>
                <a:spcPts val="2782"/>
              </a:lnSpc>
            </a:pPr>
            <a:r>
              <a:rPr lang="en-US" altLang="zh-CN" sz="2300" dirty="0">
                <a:solidFill>
                  <a:srgbClr val="376092"/>
                </a:solidFill>
                <a:latin typeface="Times New Roman" pitchFamily="18" charset="0"/>
                <a:cs typeface="Times New Roman" pitchFamily="18" charset="0"/>
              </a:rPr>
              <a:t>– </a:t>
            </a:r>
            <a:r>
              <a:rPr lang="en-US" altLang="zh-CN" sz="2300" dirty="0">
                <a:solidFill>
                  <a:srgbClr val="376092"/>
                </a:solidFill>
                <a:latin typeface="Calibri" pitchFamily="18" charset="0"/>
                <a:cs typeface="Calibri" pitchFamily="18" charset="0"/>
              </a:rPr>
              <a:t>Derived    data    products,    complex    analytics    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912091" y="4706470"/>
            <a:ext cx="4560864" cy="451798"/>
          </a:xfrm>
          <a:prstGeom prst="rect">
            <a:avLst/>
          </a:prstGeom>
          <a:noFill/>
        </p:spPr>
        <p:txBody>
          <a:bodyPr wrap="none" lIns="0" tIns="0" rIns="0" bIns="41029" rtlCol="0">
            <a:spAutoFit/>
          </a:bodyPr>
          <a:lstStyle/>
          <a:p>
            <a:pPr>
              <a:lnSpc>
                <a:spcPts val="3231"/>
              </a:lnSpc>
            </a:pPr>
            <a:r>
              <a:rPr lang="en-US" altLang="zh-CN" sz="27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 </a:t>
            </a:r>
            <a:r>
              <a:rPr lang="en-US" altLang="zh-CN" sz="27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700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Data    Stream    Warehouse    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1327727" y="5143500"/>
            <a:ext cx="7989623" cy="400502"/>
          </a:xfrm>
          <a:prstGeom prst="rect">
            <a:avLst/>
          </a:prstGeom>
          <a:noFill/>
        </p:spPr>
        <p:txBody>
          <a:bodyPr wrap="none" lIns="0" tIns="0" rIns="0" bIns="41029" rtlCol="0">
            <a:spAutoFit/>
          </a:bodyPr>
          <a:lstStyle/>
          <a:p>
            <a:pPr>
              <a:lnSpc>
                <a:spcPts val="2782"/>
              </a:lnSpc>
            </a:pPr>
            <a:r>
              <a:rPr lang="en-US" altLang="zh-CN" sz="2300" dirty="0">
                <a:solidFill>
                  <a:srgbClr val="376092"/>
                </a:solidFill>
                <a:latin typeface="Times New Roman" pitchFamily="18" charset="0"/>
                <a:cs typeface="Times New Roman" pitchFamily="18" charset="0"/>
              </a:rPr>
              <a:t>– </a:t>
            </a:r>
            <a:r>
              <a:rPr lang="en-US" altLang="zh-CN" sz="2300" dirty="0">
                <a:solidFill>
                  <a:srgbClr val="376092"/>
                </a:solidFill>
                <a:latin typeface="Calibri" pitchFamily="18" charset="0"/>
                <a:cs typeface="Calibri" pitchFamily="18" charset="0"/>
              </a:rPr>
              <a:t>A    data    warehouse    with    continual    real-­‐time    updates.    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47560" y="6184000"/>
            <a:ext cx="4572000" cy="541174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ts val="3500"/>
              </a:lnSpc>
            </a:pPr>
            <a:r>
              <a:rPr lang="en-US" altLang="zh-CN" sz="1000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Theodore    Johnson   AT&amp;T Labs - Research </a:t>
            </a:r>
            <a:endParaRPr 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165845182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04091" y="392206"/>
            <a:ext cx="8335818" cy="6073588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6673273" y="638735"/>
            <a:ext cx="1722908" cy="438974"/>
          </a:xfrm>
          <a:prstGeom prst="rect">
            <a:avLst/>
          </a:prstGeom>
          <a:noFill/>
        </p:spPr>
        <p:txBody>
          <a:bodyPr wrap="none" lIns="0" tIns="0" rIns="0" bIns="41029" rtlCol="0">
            <a:spAutoFit/>
          </a:bodyPr>
          <a:lstStyle/>
          <a:p>
            <a:pPr>
              <a:lnSpc>
                <a:spcPts val="3051"/>
              </a:lnSpc>
            </a:pPr>
            <a:r>
              <a:rPr lang="en-US" altLang="zh-CN" sz="2500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Data Feeds    </a:t>
            </a:r>
          </a:p>
        </p:txBody>
      </p:sp>
      <p:sp>
        <p:nvSpPr>
          <p:cNvPr id="3" name="TextBox 1"/>
          <p:cNvSpPr txBox="1"/>
          <p:nvPr/>
        </p:nvSpPr>
        <p:spPr>
          <a:xfrm>
            <a:off x="6707909" y="2073088"/>
            <a:ext cx="2235484" cy="1977857"/>
          </a:xfrm>
          <a:prstGeom prst="rect">
            <a:avLst/>
          </a:prstGeom>
          <a:noFill/>
        </p:spPr>
        <p:txBody>
          <a:bodyPr wrap="none" lIns="0" tIns="0" rIns="0" bIns="41029" rtlCol="0">
            <a:spAutoFit/>
          </a:bodyPr>
          <a:lstStyle/>
          <a:p>
            <a:pPr>
              <a:lnSpc>
                <a:spcPts val="3051"/>
              </a:lnSpc>
              <a:tabLst>
                <a:tab pos="182352" algn="l"/>
              </a:tabLst>
            </a:pPr>
            <a:r>
              <a:rPr lang="en-US" altLang="zh-CN" sz="2500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Base Tables    </a:t>
            </a:r>
          </a:p>
          <a:p>
            <a:pPr>
              <a:lnSpc>
                <a:spcPts val="897"/>
              </a:lnSpc>
            </a:pPr>
            <a:endParaRPr lang="en-US" altLang="zh-CN" dirty="0"/>
          </a:p>
          <a:p>
            <a:pPr>
              <a:lnSpc>
                <a:spcPts val="897"/>
              </a:lnSpc>
            </a:pPr>
            <a:endParaRPr lang="en-US" altLang="zh-CN" dirty="0"/>
          </a:p>
          <a:p>
            <a:pPr>
              <a:lnSpc>
                <a:spcPts val="897"/>
              </a:lnSpc>
            </a:pPr>
            <a:endParaRPr lang="en-US" altLang="zh-CN" dirty="0"/>
          </a:p>
          <a:p>
            <a:pPr>
              <a:lnSpc>
                <a:spcPts val="897"/>
              </a:lnSpc>
            </a:pPr>
            <a:endParaRPr lang="en-US" altLang="zh-CN" dirty="0"/>
          </a:p>
          <a:p>
            <a:pPr>
              <a:lnSpc>
                <a:spcPts val="897"/>
              </a:lnSpc>
            </a:pPr>
            <a:endParaRPr lang="en-US" altLang="zh-CN" dirty="0"/>
          </a:p>
          <a:p>
            <a:pPr>
              <a:lnSpc>
                <a:spcPts val="897"/>
              </a:lnSpc>
            </a:pPr>
            <a:endParaRPr lang="en-US" altLang="zh-CN" dirty="0"/>
          </a:p>
          <a:p>
            <a:pPr>
              <a:lnSpc>
                <a:spcPts val="3590"/>
              </a:lnSpc>
              <a:tabLst>
                <a:tab pos="182352" algn="l"/>
              </a:tabLst>
            </a:pPr>
            <a:r>
              <a:rPr lang="en-US" altLang="zh-CN" dirty="0"/>
              <a:t>	</a:t>
            </a:r>
            <a:r>
              <a:rPr lang="en-US" altLang="zh-CN" sz="2500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Derived Data    </a:t>
            </a:r>
          </a:p>
          <a:p>
            <a:pPr>
              <a:lnSpc>
                <a:spcPts val="2961"/>
              </a:lnSpc>
              <a:tabLst>
                <a:tab pos="182352" algn="l"/>
              </a:tabLst>
            </a:pPr>
            <a:r>
              <a:rPr lang="en-US" altLang="zh-CN" dirty="0"/>
              <a:t>	</a:t>
            </a:r>
            <a:r>
              <a:rPr lang="en-US" altLang="zh-CN" sz="2500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Tables    </a:t>
            </a:r>
          </a:p>
        </p:txBody>
      </p:sp>
      <p:sp>
        <p:nvSpPr>
          <p:cNvPr id="5" name="Rectangle 4"/>
          <p:cNvSpPr/>
          <p:nvPr/>
        </p:nvSpPr>
        <p:spPr>
          <a:xfrm>
            <a:off x="247560" y="6184000"/>
            <a:ext cx="4572000" cy="541174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ts val="3500"/>
              </a:lnSpc>
            </a:pPr>
            <a:r>
              <a:rPr lang="en-US" altLang="zh-CN" sz="1000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Theodore    Johnson   AT&amp;T Labs - Research </a:t>
            </a:r>
            <a:endParaRPr 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127091471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415637" y="403412"/>
            <a:ext cx="8312725" cy="6051175"/>
          </a:xfrm>
          <a:custGeom>
            <a:avLst/>
            <a:gdLst>
              <a:gd name="connsiteX0" fmla="*/ 0 w 9143998"/>
              <a:gd name="connsiteY0" fmla="*/ 6857998 h 6857998"/>
              <a:gd name="connsiteX1" fmla="*/ 9143998 w 9143998"/>
              <a:gd name="connsiteY1" fmla="*/ 6857998 h 6857998"/>
              <a:gd name="connsiteX2" fmla="*/ 9143998 w 9143998"/>
              <a:gd name="connsiteY2" fmla="*/ 0 h 6857998"/>
              <a:gd name="connsiteX3" fmla="*/ 0 w 9143998"/>
              <a:gd name="connsiteY3" fmla="*/ 0 h 6857998"/>
              <a:gd name="connsiteX4" fmla="*/ 0 w 9143998"/>
              <a:gd name="connsiteY4" fmla="*/ 6857998 h 68579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3998" h="6857998">
                <a:moveTo>
                  <a:pt x="0" y="6857998"/>
                </a:moveTo>
                <a:lnTo>
                  <a:pt x="9143998" y="6857998"/>
                </a:lnTo>
                <a:lnTo>
                  <a:pt x="9143998" y="0"/>
                </a:lnTo>
                <a:lnTo>
                  <a:pt x="0" y="0"/>
                </a:lnTo>
                <a:lnTo>
                  <a:pt x="0" y="6857998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058" tIns="41029" rIns="82058" bIns="41029"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2413000" y="515470"/>
            <a:ext cx="5053178" cy="656983"/>
          </a:xfrm>
          <a:prstGeom prst="rect">
            <a:avLst/>
          </a:prstGeom>
          <a:noFill/>
        </p:spPr>
        <p:txBody>
          <a:bodyPr wrap="none" lIns="0" tIns="0" rIns="0" bIns="41029" rtlCol="0">
            <a:spAutoFit/>
          </a:bodyPr>
          <a:lstStyle/>
          <a:p>
            <a:pPr>
              <a:lnSpc>
                <a:spcPts val="4756"/>
              </a:lnSpc>
            </a:pPr>
            <a:r>
              <a:rPr lang="en-US" altLang="zh-CN" sz="3900" dirty="0">
                <a:solidFill>
                  <a:srgbClr val="1F497D"/>
                </a:solidFill>
                <a:latin typeface="Calibri" pitchFamily="18" charset="0"/>
                <a:cs typeface="Calibri" pitchFamily="18" charset="0"/>
              </a:rPr>
              <a:t>Application:    Darkstar    </a:t>
            </a:r>
          </a:p>
        </p:txBody>
      </p:sp>
      <p:sp>
        <p:nvSpPr>
          <p:cNvPr id="3" name="TextBox 1"/>
          <p:cNvSpPr txBox="1"/>
          <p:nvPr/>
        </p:nvSpPr>
        <p:spPr>
          <a:xfrm>
            <a:off x="912091" y="1266265"/>
            <a:ext cx="4372864" cy="387678"/>
          </a:xfrm>
          <a:prstGeom prst="rect">
            <a:avLst/>
          </a:prstGeom>
          <a:noFill/>
        </p:spPr>
        <p:txBody>
          <a:bodyPr wrap="none" lIns="0" tIns="0" rIns="0" bIns="41029" rtlCol="0">
            <a:spAutoFit/>
          </a:bodyPr>
          <a:lstStyle/>
          <a:p>
            <a:pPr>
              <a:lnSpc>
                <a:spcPts val="2692"/>
              </a:lnSpc>
            </a:pPr>
            <a:r>
              <a:rPr lang="en-US" altLang="zh-CN" sz="22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 </a:t>
            </a:r>
            <a:r>
              <a:rPr lang="en-US" altLang="zh-CN" sz="22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00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AT&amp;T Labs    –    Research project.    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912091" y="1602441"/>
            <a:ext cx="8321637" cy="387678"/>
          </a:xfrm>
          <a:prstGeom prst="rect">
            <a:avLst/>
          </a:prstGeom>
          <a:noFill/>
        </p:spPr>
        <p:txBody>
          <a:bodyPr wrap="none" lIns="0" tIns="0" rIns="0" bIns="41029" rtlCol="0">
            <a:spAutoFit/>
          </a:bodyPr>
          <a:lstStyle/>
          <a:p>
            <a:pPr>
              <a:lnSpc>
                <a:spcPts val="2692"/>
              </a:lnSpc>
            </a:pPr>
            <a:r>
              <a:rPr lang="en-US" altLang="zh-CN" sz="22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 </a:t>
            </a:r>
            <a:r>
              <a:rPr lang="en-US" altLang="zh-CN" sz="22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00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Collect    diverse    and    large-­‐scale    data    feeds    from    network    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1223818" y="1871383"/>
            <a:ext cx="1319848" cy="387678"/>
          </a:xfrm>
          <a:prstGeom prst="rect">
            <a:avLst/>
          </a:prstGeom>
          <a:noFill/>
        </p:spPr>
        <p:txBody>
          <a:bodyPr wrap="none" lIns="0" tIns="0" rIns="0" bIns="41029" rtlCol="0">
            <a:spAutoFit/>
          </a:bodyPr>
          <a:lstStyle/>
          <a:p>
            <a:pPr>
              <a:lnSpc>
                <a:spcPts val="2692"/>
              </a:lnSpc>
            </a:pPr>
            <a:r>
              <a:rPr lang="en-US" altLang="zh-CN" sz="2200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elements    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912091" y="2207559"/>
            <a:ext cx="1826334" cy="387678"/>
          </a:xfrm>
          <a:prstGeom prst="rect">
            <a:avLst/>
          </a:prstGeom>
          <a:noFill/>
        </p:spPr>
        <p:txBody>
          <a:bodyPr wrap="none" lIns="0" tIns="0" rIns="0" bIns="41029" rtlCol="0">
            <a:spAutoFit/>
          </a:bodyPr>
          <a:lstStyle/>
          <a:p>
            <a:pPr>
              <a:lnSpc>
                <a:spcPts val="2692"/>
              </a:lnSpc>
            </a:pPr>
            <a:r>
              <a:rPr lang="en-US" altLang="zh-CN" sz="22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 </a:t>
            </a:r>
            <a:r>
              <a:rPr lang="en-US" altLang="zh-CN" sz="22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00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Use    for        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1327728" y="2543735"/>
            <a:ext cx="3081293" cy="336382"/>
          </a:xfrm>
          <a:prstGeom prst="rect">
            <a:avLst/>
          </a:prstGeom>
          <a:noFill/>
        </p:spPr>
        <p:txBody>
          <a:bodyPr wrap="none" lIns="0" tIns="0" rIns="0" bIns="41029" rtlCol="0">
            <a:spAutoFit/>
          </a:bodyPr>
          <a:lstStyle/>
          <a:p>
            <a:pPr>
              <a:lnSpc>
                <a:spcPts val="2333"/>
              </a:lnSpc>
            </a:pPr>
            <a:r>
              <a:rPr lang="en-US" altLang="zh-CN" sz="2000" dirty="0">
                <a:solidFill>
                  <a:srgbClr val="4F81BD"/>
                </a:solidFill>
                <a:latin typeface="Times New Roman" pitchFamily="18" charset="0"/>
                <a:cs typeface="Times New Roman" pitchFamily="18" charset="0"/>
              </a:rPr>
              <a:t>– 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dirty="0">
                <a:solidFill>
                  <a:srgbClr val="4F81BD"/>
                </a:solidFill>
                <a:latin typeface="Calibri" pitchFamily="18" charset="0"/>
                <a:cs typeface="Calibri" pitchFamily="18" charset="0"/>
              </a:rPr>
              <a:t>networking    research,        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1327727" y="2846294"/>
            <a:ext cx="7592207" cy="618511"/>
          </a:xfrm>
          <a:prstGeom prst="rect">
            <a:avLst/>
          </a:prstGeom>
          <a:noFill/>
        </p:spPr>
        <p:txBody>
          <a:bodyPr wrap="none" lIns="0" tIns="0" rIns="0" bIns="41029" rtlCol="0">
            <a:spAutoFit/>
          </a:bodyPr>
          <a:lstStyle/>
          <a:p>
            <a:pPr>
              <a:lnSpc>
                <a:spcPts val="2333"/>
              </a:lnSpc>
            </a:pPr>
            <a:r>
              <a:rPr lang="en-US" altLang="zh-CN" sz="2000" dirty="0">
                <a:solidFill>
                  <a:srgbClr val="4F81BD"/>
                </a:solidFill>
                <a:latin typeface="Times New Roman" pitchFamily="18" charset="0"/>
                <a:cs typeface="Times New Roman" pitchFamily="18" charset="0"/>
              </a:rPr>
              <a:t>– 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dirty="0">
                <a:solidFill>
                  <a:srgbClr val="4F81BD"/>
                </a:solidFill>
                <a:latin typeface="Calibri" pitchFamily="18" charset="0"/>
                <a:cs typeface="Calibri" pitchFamily="18" charset="0"/>
              </a:rPr>
              <a:t>data    mining    (e.g.    correlate    network    events    with    failures),    </a:t>
            </a:r>
          </a:p>
          <a:p>
            <a:pPr>
              <a:lnSpc>
                <a:spcPts val="2244"/>
              </a:lnSpc>
            </a:pPr>
            <a:r>
              <a:rPr lang="en-US" altLang="zh-CN" sz="2000" dirty="0">
                <a:solidFill>
                  <a:srgbClr val="4F81BD"/>
                </a:solidFill>
                <a:latin typeface="Times New Roman" pitchFamily="18" charset="0"/>
                <a:cs typeface="Times New Roman" pitchFamily="18" charset="0"/>
              </a:rPr>
              <a:t>– 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dirty="0">
                <a:solidFill>
                  <a:srgbClr val="4F81BD"/>
                </a:solidFill>
                <a:latin typeface="Calibri" pitchFamily="18" charset="0"/>
                <a:cs typeface="Calibri" pitchFamily="18" charset="0"/>
              </a:rPr>
              <a:t>alerting,    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1327727" y="3429000"/>
            <a:ext cx="2143920" cy="336382"/>
          </a:xfrm>
          <a:prstGeom prst="rect">
            <a:avLst/>
          </a:prstGeom>
          <a:noFill/>
        </p:spPr>
        <p:txBody>
          <a:bodyPr wrap="none" lIns="0" tIns="0" rIns="0" bIns="41029" rtlCol="0">
            <a:spAutoFit/>
          </a:bodyPr>
          <a:lstStyle/>
          <a:p>
            <a:pPr>
              <a:lnSpc>
                <a:spcPts val="2333"/>
              </a:lnSpc>
            </a:pPr>
            <a:r>
              <a:rPr lang="en-US" altLang="zh-CN" sz="2000" dirty="0">
                <a:solidFill>
                  <a:srgbClr val="4F81BD"/>
                </a:solidFill>
                <a:latin typeface="Times New Roman" pitchFamily="18" charset="0"/>
                <a:cs typeface="Times New Roman" pitchFamily="18" charset="0"/>
              </a:rPr>
              <a:t>– 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dirty="0">
                <a:solidFill>
                  <a:srgbClr val="4F81BD"/>
                </a:solidFill>
                <a:latin typeface="Calibri" pitchFamily="18" charset="0"/>
                <a:cs typeface="Calibri" pitchFamily="18" charset="0"/>
              </a:rPr>
              <a:t>troubleshooting    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912091" y="3720353"/>
            <a:ext cx="6793078" cy="387678"/>
          </a:xfrm>
          <a:prstGeom prst="rect">
            <a:avLst/>
          </a:prstGeom>
          <a:noFill/>
        </p:spPr>
        <p:txBody>
          <a:bodyPr wrap="none" lIns="0" tIns="0" rIns="0" bIns="41029" rtlCol="0">
            <a:spAutoFit/>
          </a:bodyPr>
          <a:lstStyle/>
          <a:p>
            <a:pPr>
              <a:lnSpc>
                <a:spcPts val="2692"/>
              </a:lnSpc>
            </a:pPr>
            <a:r>
              <a:rPr lang="en-US" altLang="zh-CN" sz="22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 </a:t>
            </a:r>
            <a:r>
              <a:rPr lang="en-US" altLang="zh-CN" sz="22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00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The    network    is    a    large    and    complex    system    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1327727" y="4056529"/>
            <a:ext cx="2238433" cy="336382"/>
          </a:xfrm>
          <a:prstGeom prst="rect">
            <a:avLst/>
          </a:prstGeom>
          <a:noFill/>
        </p:spPr>
        <p:txBody>
          <a:bodyPr wrap="none" lIns="0" tIns="0" rIns="0" bIns="41029" rtlCol="0">
            <a:spAutoFit/>
          </a:bodyPr>
          <a:lstStyle/>
          <a:p>
            <a:pPr>
              <a:lnSpc>
                <a:spcPts val="2333"/>
              </a:lnSpc>
            </a:pPr>
            <a:r>
              <a:rPr lang="en-US" altLang="zh-CN" sz="2000" dirty="0">
                <a:solidFill>
                  <a:srgbClr val="4F81BD"/>
                </a:solidFill>
                <a:latin typeface="Times New Roman" pitchFamily="18" charset="0"/>
                <a:cs typeface="Times New Roman" pitchFamily="18" charset="0"/>
              </a:rPr>
              <a:t>– 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dirty="0">
                <a:solidFill>
                  <a:srgbClr val="4F81BD"/>
                </a:solidFill>
                <a:latin typeface="Calibri" pitchFamily="18" charset="0"/>
                <a:cs typeface="Calibri" pitchFamily="18" charset="0"/>
              </a:rPr>
              <a:t>Not    just    IPV4</a:t>
            </a:r>
            <a:r>
              <a:rPr lang="en-US" altLang="zh-CN" sz="2000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.    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1327727" y="5322794"/>
            <a:ext cx="57708" cy="336382"/>
          </a:xfrm>
          <a:prstGeom prst="rect">
            <a:avLst/>
          </a:prstGeom>
          <a:noFill/>
        </p:spPr>
        <p:txBody>
          <a:bodyPr wrap="none" lIns="0" tIns="0" rIns="0" bIns="41029" rtlCol="0">
            <a:spAutoFit/>
          </a:bodyPr>
          <a:lstStyle/>
          <a:p>
            <a:pPr>
              <a:lnSpc>
                <a:spcPts val="2333"/>
              </a:lnSpc>
            </a:pPr>
            <a:r>
              <a:rPr lang="en-US" altLang="zh-CN" sz="2000" dirty="0">
                <a:solidFill>
                  <a:srgbClr val="4F81BD"/>
                </a:solidFill>
                <a:latin typeface="Calibri" pitchFamily="18" charset="0"/>
                <a:cs typeface="Calibri" pitchFamily="18" charset="0"/>
              </a:rPr>
              <a:t> </a:t>
            </a:r>
          </a:p>
        </p:txBody>
      </p:sp>
      <p:sp>
        <p:nvSpPr>
          <p:cNvPr id="17" name="Rectangle 16"/>
          <p:cNvSpPr/>
          <p:nvPr/>
        </p:nvSpPr>
        <p:spPr>
          <a:xfrm>
            <a:off x="247560" y="6184000"/>
            <a:ext cx="4572000" cy="541174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ts val="3500"/>
              </a:lnSpc>
            </a:pPr>
            <a:r>
              <a:rPr lang="en-US" altLang="zh-CN" sz="1000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Theodore    Johnson   AT&amp;T Labs - Research </a:t>
            </a:r>
            <a:endParaRPr 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18566366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en-US"/>
              <a:t>st</a:t>
            </a:r>
            <a:r>
              <a:rPr lang="en-US" altLang="en-US">
                <a:solidFill>
                  <a:schemeClr val="folHlink"/>
                </a:solidFill>
              </a:rPr>
              <a:t>anfordst</a:t>
            </a:r>
            <a:r>
              <a:rPr lang="en-US" altLang="en-US"/>
              <a:t>re</a:t>
            </a:r>
            <a:r>
              <a:rPr lang="en-US" altLang="en-US">
                <a:solidFill>
                  <a:schemeClr val="folHlink"/>
                </a:solidFill>
              </a:rPr>
              <a:t>amdat</a:t>
            </a:r>
            <a:r>
              <a:rPr lang="en-US" altLang="en-US"/>
              <a:t>am</a:t>
            </a:r>
            <a:r>
              <a:rPr lang="en-US" altLang="en-US">
                <a:solidFill>
                  <a:schemeClr val="folHlink"/>
                </a:solidFill>
              </a:rPr>
              <a:t>anager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8CDF96-9A66-43FB-98A5-5689939679F2}" type="slidenum">
              <a:rPr lang="en-US" altLang="en-US"/>
              <a:pPr/>
              <a:t>8</a:t>
            </a:fld>
            <a:endParaRPr lang="en-US" altLang="en-US"/>
          </a:p>
        </p:txBody>
      </p:sp>
      <p:sp>
        <p:nvSpPr>
          <p:cNvPr id="182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Challenges</a:t>
            </a:r>
          </a:p>
        </p:txBody>
      </p:sp>
      <p:sp>
        <p:nvSpPr>
          <p:cNvPr id="1822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en-US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Multiple, continuous, rapid, time-varying</a:t>
            </a:r>
            <a:r>
              <a:rPr lang="en-US" altLang="en-US"/>
              <a:t> streams of data</a:t>
            </a:r>
          </a:p>
          <a:p>
            <a:r>
              <a:rPr lang="en-US" altLang="en-US"/>
              <a:t>Queries may be </a:t>
            </a:r>
            <a:r>
              <a:rPr lang="en-US" altLang="en-US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continuous </a:t>
            </a:r>
            <a:r>
              <a:rPr lang="en-US" altLang="en-US"/>
              <a:t>(not just one-time)</a:t>
            </a:r>
          </a:p>
          <a:p>
            <a:pPr lvl="1"/>
            <a:r>
              <a:rPr lang="en-US" altLang="en-US"/>
              <a:t>Evaluated continuously as stream data arrives</a:t>
            </a:r>
          </a:p>
          <a:p>
            <a:pPr lvl="1"/>
            <a:r>
              <a:rPr lang="en-US" altLang="en-US"/>
              <a:t>Answer updated over time</a:t>
            </a:r>
          </a:p>
          <a:p>
            <a:r>
              <a:rPr lang="en-US" altLang="en-US"/>
              <a:t>Queries may be </a:t>
            </a:r>
            <a:r>
              <a:rPr lang="en-US" altLang="en-US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complex</a:t>
            </a:r>
            <a:endParaRPr lang="en-US" altLang="en-US"/>
          </a:p>
          <a:p>
            <a:pPr lvl="1"/>
            <a:r>
              <a:rPr lang="en-US" altLang="en-US"/>
              <a:t>Beyond element-at-a-time processing</a:t>
            </a:r>
          </a:p>
          <a:p>
            <a:pPr lvl="1"/>
            <a:r>
              <a:rPr lang="en-US" altLang="en-US"/>
              <a:t>Beyond stream-at-a-time processing</a:t>
            </a:r>
          </a:p>
        </p:txBody>
      </p:sp>
    </p:spTree>
    <p:extLst>
      <p:ext uri="{BB962C8B-B14F-4D97-AF65-F5344CB8AC3E}">
        <p14:creationId xmlns:p14="http://schemas.microsoft.com/office/powerpoint/2010/main" val="416173730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8739909" cy="6465794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1708727" y="1613647"/>
            <a:ext cx="1616725" cy="785223"/>
          </a:xfrm>
          <a:prstGeom prst="rect">
            <a:avLst/>
          </a:prstGeom>
          <a:noFill/>
        </p:spPr>
        <p:txBody>
          <a:bodyPr wrap="none" lIns="0" tIns="0" rIns="0" bIns="41029" rtlCol="0">
            <a:spAutoFit/>
          </a:bodyPr>
          <a:lstStyle/>
          <a:p>
            <a:pPr>
              <a:lnSpc>
                <a:spcPts val="1885"/>
              </a:lnSpc>
            </a:pPr>
            <a:r>
              <a:rPr lang="en-US" altLang="zh-CN" sz="1600" dirty="0">
                <a:solidFill>
                  <a:srgbClr val="4F81BD"/>
                </a:solidFill>
                <a:latin typeface="Calibri" pitchFamily="18" charset="0"/>
                <a:cs typeface="Calibri" pitchFamily="18" charset="0"/>
              </a:rPr>
              <a:t>Route    monitors    </a:t>
            </a:r>
          </a:p>
          <a:p>
            <a:pPr>
              <a:lnSpc>
                <a:spcPts val="1885"/>
              </a:lnSpc>
            </a:pPr>
            <a:r>
              <a:rPr lang="en-US" altLang="zh-CN" sz="1600" dirty="0">
                <a:solidFill>
                  <a:srgbClr val="4F81BD"/>
                </a:solidFill>
                <a:latin typeface="Calibri" pitchFamily="18" charset="0"/>
                <a:cs typeface="Calibri" pitchFamily="18" charset="0"/>
              </a:rPr>
              <a:t>(OSPFmon,    </a:t>
            </a:r>
          </a:p>
          <a:p>
            <a:pPr>
              <a:lnSpc>
                <a:spcPts val="1974"/>
              </a:lnSpc>
            </a:pPr>
            <a:r>
              <a:rPr lang="en-US" altLang="zh-CN" sz="1600" dirty="0">
                <a:solidFill>
                  <a:srgbClr val="4F81BD"/>
                </a:solidFill>
                <a:latin typeface="Calibri" pitchFamily="18" charset="0"/>
                <a:cs typeface="Calibri" pitchFamily="18" charset="0"/>
              </a:rPr>
              <a:t>BGPmon)    </a:t>
            </a:r>
          </a:p>
        </p:txBody>
      </p:sp>
      <p:sp>
        <p:nvSpPr>
          <p:cNvPr id="3" name="TextBox 1"/>
          <p:cNvSpPr txBox="1"/>
          <p:nvPr/>
        </p:nvSpPr>
        <p:spPr>
          <a:xfrm>
            <a:off x="4098637" y="1871382"/>
            <a:ext cx="700898" cy="285086"/>
          </a:xfrm>
          <a:prstGeom prst="rect">
            <a:avLst/>
          </a:prstGeom>
          <a:noFill/>
        </p:spPr>
        <p:txBody>
          <a:bodyPr wrap="none" lIns="0" tIns="0" rIns="0" bIns="41029" rtlCol="0">
            <a:spAutoFit/>
          </a:bodyPr>
          <a:lstStyle/>
          <a:p>
            <a:pPr>
              <a:lnSpc>
                <a:spcPts val="1885"/>
              </a:lnSpc>
            </a:pPr>
            <a:r>
              <a:rPr lang="en-US" altLang="zh-CN" sz="1600" dirty="0">
                <a:solidFill>
                  <a:srgbClr val="4F81BD"/>
                </a:solidFill>
                <a:latin typeface="Calibri" pitchFamily="18" charset="0"/>
                <a:cs typeface="Calibri" pitchFamily="18" charset="0"/>
              </a:rPr>
              <a:t>Syslog    </a:t>
            </a:r>
          </a:p>
        </p:txBody>
      </p:sp>
      <p:sp>
        <p:nvSpPr>
          <p:cNvPr id="4" name="TextBox 1"/>
          <p:cNvSpPr txBox="1"/>
          <p:nvPr/>
        </p:nvSpPr>
        <p:spPr>
          <a:xfrm>
            <a:off x="3336636" y="2005853"/>
            <a:ext cx="715324" cy="285086"/>
          </a:xfrm>
          <a:prstGeom prst="rect">
            <a:avLst/>
          </a:prstGeom>
          <a:noFill/>
        </p:spPr>
        <p:txBody>
          <a:bodyPr wrap="none" lIns="0" tIns="0" rIns="0" bIns="41029" rtlCol="0">
            <a:spAutoFit/>
          </a:bodyPr>
          <a:lstStyle/>
          <a:p>
            <a:pPr>
              <a:lnSpc>
                <a:spcPts val="1885"/>
              </a:lnSpc>
            </a:pPr>
            <a:r>
              <a:rPr lang="en-US" altLang="zh-CN" sz="1600" dirty="0">
                <a:solidFill>
                  <a:srgbClr val="4F81BD"/>
                </a:solidFill>
                <a:latin typeface="Calibri" pitchFamily="18" charset="0"/>
                <a:cs typeface="Calibri" pitchFamily="18" charset="0"/>
              </a:rPr>
              <a:t>Conﬁg    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5172364" y="1972235"/>
            <a:ext cx="2803973" cy="695455"/>
          </a:xfrm>
          <a:prstGeom prst="rect">
            <a:avLst/>
          </a:prstGeom>
          <a:noFill/>
        </p:spPr>
        <p:txBody>
          <a:bodyPr wrap="none" lIns="0" tIns="0" rIns="0" bIns="41029" rtlCol="0">
            <a:spAutoFit/>
          </a:bodyPr>
          <a:lstStyle/>
          <a:p>
            <a:pPr>
              <a:lnSpc>
                <a:spcPts val="1885"/>
              </a:lnSpc>
              <a:tabLst>
                <a:tab pos="2028662" algn="l"/>
              </a:tabLst>
            </a:pPr>
            <a:r>
              <a:rPr lang="en-US" altLang="zh-CN" dirty="0"/>
              <a:t>	</a:t>
            </a:r>
            <a:r>
              <a:rPr lang="en-US" altLang="zh-CN" sz="1600" dirty="0">
                <a:solidFill>
                  <a:srgbClr val="4F81BD"/>
                </a:solidFill>
                <a:latin typeface="Calibri" pitchFamily="18" charset="0"/>
                <a:cs typeface="Calibri" pitchFamily="18" charset="0"/>
              </a:rPr>
              <a:t>Tickets    </a:t>
            </a:r>
          </a:p>
          <a:p>
            <a:pPr>
              <a:lnSpc>
                <a:spcPts val="1346"/>
              </a:lnSpc>
              <a:tabLst>
                <a:tab pos="2028662" algn="l"/>
              </a:tabLst>
            </a:pPr>
            <a:r>
              <a:rPr lang="en-US" altLang="zh-CN" sz="1600" dirty="0">
                <a:solidFill>
                  <a:srgbClr val="4F81BD"/>
                </a:solidFill>
                <a:latin typeface="Calibri" pitchFamily="18" charset="0"/>
                <a:cs typeface="Calibri" pitchFamily="18" charset="0"/>
              </a:rPr>
              <a:t>SNMP    Polling    (router,    link)    </a:t>
            </a:r>
          </a:p>
          <a:p>
            <a:pPr>
              <a:lnSpc>
                <a:spcPts val="1885"/>
              </a:lnSpc>
              <a:tabLst>
                <a:tab pos="2028662" algn="l"/>
              </a:tabLst>
            </a:pPr>
            <a:r>
              <a:rPr lang="en-US" altLang="zh-CN" sz="1600" dirty="0">
                <a:solidFill>
                  <a:srgbClr val="4F81BD"/>
                </a:solidFill>
                <a:latin typeface="Calibri" pitchFamily="18" charset="0"/>
                <a:cs typeface="Calibri" pitchFamily="18" charset="0"/>
              </a:rPr>
              <a:t>Nealow    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600364" y="3753970"/>
            <a:ext cx="3228128" cy="2298458"/>
          </a:xfrm>
          <a:prstGeom prst="rect">
            <a:avLst/>
          </a:prstGeom>
          <a:noFill/>
        </p:spPr>
        <p:txBody>
          <a:bodyPr wrap="none" lIns="0" tIns="0" rIns="0" bIns="41029" rtlCol="0">
            <a:spAutoFit/>
          </a:bodyPr>
          <a:lstStyle/>
          <a:p>
            <a:pPr>
              <a:lnSpc>
                <a:spcPts val="1885"/>
              </a:lnSpc>
              <a:tabLst>
                <a:tab pos="683819" algn="l"/>
                <a:tab pos="1755135" algn="l"/>
              </a:tabLst>
            </a:pPr>
            <a:r>
              <a:rPr lang="en-US" altLang="zh-CN" dirty="0"/>
              <a:t>	</a:t>
            </a:r>
            <a:r>
              <a:rPr lang="en-US" altLang="zh-CN" sz="1600" dirty="0" err="1">
                <a:solidFill>
                  <a:srgbClr val="4F81BD"/>
                </a:solidFill>
                <a:latin typeface="Calibri" pitchFamily="18" charset="0"/>
                <a:cs typeface="Calibri" pitchFamily="18" charset="0"/>
              </a:rPr>
              <a:t>AuthenIcation</a:t>
            </a:r>
            <a:r>
              <a:rPr lang="en-US" altLang="zh-CN" sz="1600" dirty="0">
                <a:solidFill>
                  <a:srgbClr val="4F81BD"/>
                </a:solidFill>
                <a:latin typeface="Calibri" pitchFamily="18" charset="0"/>
                <a:cs typeface="Calibri" pitchFamily="18" charset="0"/>
              </a:rPr>
              <a:t>/    </a:t>
            </a:r>
          </a:p>
          <a:p>
            <a:pPr>
              <a:lnSpc>
                <a:spcPts val="1885"/>
              </a:lnSpc>
              <a:tabLst>
                <a:tab pos="683819" algn="l"/>
                <a:tab pos="1755135" algn="l"/>
              </a:tabLst>
            </a:pPr>
            <a:r>
              <a:rPr lang="en-US" altLang="zh-CN" dirty="0"/>
              <a:t>	</a:t>
            </a:r>
            <a:r>
              <a:rPr lang="en-US" altLang="zh-CN" sz="1600" dirty="0">
                <a:solidFill>
                  <a:srgbClr val="4F81BD"/>
                </a:solidFill>
                <a:latin typeface="Calibri" pitchFamily="18" charset="0"/>
                <a:cs typeface="Calibri" pitchFamily="18" charset="0"/>
              </a:rPr>
              <a:t>logging    </a:t>
            </a:r>
          </a:p>
          <a:p>
            <a:pPr>
              <a:lnSpc>
                <a:spcPts val="1974"/>
              </a:lnSpc>
              <a:tabLst>
                <a:tab pos="683819" algn="l"/>
                <a:tab pos="1755135" algn="l"/>
              </a:tabLst>
            </a:pPr>
            <a:r>
              <a:rPr lang="en-US" altLang="zh-CN" dirty="0"/>
              <a:t>	</a:t>
            </a:r>
            <a:r>
              <a:rPr lang="en-US" altLang="zh-CN" sz="1600" dirty="0">
                <a:solidFill>
                  <a:srgbClr val="4F81BD"/>
                </a:solidFill>
                <a:latin typeface="Calibri" pitchFamily="18" charset="0"/>
                <a:cs typeface="Calibri" pitchFamily="18" charset="0"/>
              </a:rPr>
              <a:t>(tacacs)    </a:t>
            </a:r>
          </a:p>
          <a:p>
            <a:pPr>
              <a:lnSpc>
                <a:spcPts val="897"/>
              </a:lnSpc>
            </a:pPr>
            <a:endParaRPr lang="en-US" altLang="zh-CN" dirty="0"/>
          </a:p>
          <a:p>
            <a:pPr>
              <a:lnSpc>
                <a:spcPts val="897"/>
              </a:lnSpc>
            </a:pPr>
            <a:endParaRPr lang="en-US" altLang="zh-CN" dirty="0"/>
          </a:p>
          <a:p>
            <a:pPr>
              <a:lnSpc>
                <a:spcPts val="897"/>
              </a:lnSpc>
            </a:pPr>
            <a:endParaRPr lang="en-US" altLang="zh-CN" dirty="0"/>
          </a:p>
          <a:p>
            <a:pPr>
              <a:lnSpc>
                <a:spcPts val="1974"/>
              </a:lnSpc>
              <a:tabLst>
                <a:tab pos="683819" algn="l"/>
                <a:tab pos="1755135" algn="l"/>
              </a:tabLst>
            </a:pPr>
            <a:r>
              <a:rPr lang="en-US" altLang="zh-CN" sz="1600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IP    Backhaul    </a:t>
            </a:r>
          </a:p>
          <a:p>
            <a:pPr>
              <a:lnSpc>
                <a:spcPts val="1885"/>
              </a:lnSpc>
              <a:tabLst>
                <a:tab pos="683819" algn="l"/>
                <a:tab pos="1755135" algn="l"/>
              </a:tabLst>
            </a:pPr>
            <a:r>
              <a:rPr lang="en-US" altLang="zh-CN" sz="1600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Enterprise    IP,    VPNs    </a:t>
            </a:r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00" dirty="0">
                <a:solidFill>
                  <a:srgbClr val="4F81BD"/>
                </a:solidFill>
                <a:latin typeface="Calibri" pitchFamily="18" charset="0"/>
                <a:cs typeface="Calibri" pitchFamily="18" charset="0"/>
              </a:rPr>
              <a:t>Active    </a:t>
            </a:r>
          </a:p>
          <a:p>
            <a:pPr>
              <a:lnSpc>
                <a:spcPts val="1436"/>
              </a:lnSpc>
              <a:tabLst>
                <a:tab pos="683819" algn="l"/>
                <a:tab pos="1755135" algn="l"/>
              </a:tabLst>
            </a:pPr>
            <a:r>
              <a:rPr lang="en-US" altLang="zh-CN" dirty="0"/>
              <a:t>		</a:t>
            </a:r>
            <a:r>
              <a:rPr lang="en-US" altLang="zh-CN" sz="1600" dirty="0">
                <a:solidFill>
                  <a:srgbClr val="4F81BD"/>
                </a:solidFill>
                <a:latin typeface="Calibri" pitchFamily="18" charset="0"/>
                <a:cs typeface="Calibri" pitchFamily="18" charset="0"/>
              </a:rPr>
              <a:t>service    and        </a:t>
            </a:r>
          </a:p>
          <a:p>
            <a:pPr>
              <a:lnSpc>
                <a:spcPts val="1974"/>
              </a:lnSpc>
              <a:tabLst>
                <a:tab pos="683819" algn="l"/>
                <a:tab pos="1755135" algn="l"/>
              </a:tabLst>
            </a:pPr>
            <a:r>
              <a:rPr lang="en-US" altLang="zh-CN" dirty="0"/>
              <a:t>		</a:t>
            </a:r>
            <a:r>
              <a:rPr lang="en-US" altLang="zh-CN" sz="1600" dirty="0">
                <a:solidFill>
                  <a:srgbClr val="4F81BD"/>
                </a:solidFill>
                <a:latin typeface="Calibri" pitchFamily="18" charset="0"/>
                <a:cs typeface="Calibri" pitchFamily="18" charset="0"/>
              </a:rPr>
              <a:t>connecIvity    </a:t>
            </a:r>
          </a:p>
          <a:p>
            <a:pPr>
              <a:lnSpc>
                <a:spcPts val="1795"/>
              </a:lnSpc>
              <a:tabLst>
                <a:tab pos="683819" algn="l"/>
                <a:tab pos="1755135" algn="l"/>
              </a:tabLst>
            </a:pPr>
            <a:r>
              <a:rPr lang="en-US" altLang="zh-CN" dirty="0"/>
              <a:t>		</a:t>
            </a:r>
            <a:r>
              <a:rPr lang="en-US" altLang="zh-CN" sz="1600" dirty="0">
                <a:solidFill>
                  <a:srgbClr val="4F81BD"/>
                </a:solidFill>
                <a:latin typeface="Calibri" pitchFamily="18" charset="0"/>
                <a:cs typeface="Calibri" pitchFamily="18" charset="0"/>
              </a:rPr>
              <a:t>monitoring    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669636" y="302559"/>
            <a:ext cx="8314777" cy="1285360"/>
          </a:xfrm>
          <a:prstGeom prst="rect">
            <a:avLst/>
          </a:prstGeom>
          <a:noFill/>
        </p:spPr>
        <p:txBody>
          <a:bodyPr wrap="none" lIns="0" tIns="0" rIns="0" bIns="41029" rtlCol="0">
            <a:spAutoFit/>
          </a:bodyPr>
          <a:lstStyle/>
          <a:p>
            <a:pPr>
              <a:lnSpc>
                <a:spcPts val="4308"/>
              </a:lnSpc>
              <a:tabLst>
                <a:tab pos="729407" algn="l"/>
              </a:tabLst>
            </a:pPr>
            <a:r>
              <a:rPr lang="en-US" altLang="zh-CN" dirty="0"/>
              <a:t>	</a:t>
            </a:r>
            <a:r>
              <a:rPr lang="en-US" altLang="zh-CN" sz="3600" dirty="0">
                <a:solidFill>
                  <a:srgbClr val="C0504D"/>
                </a:solidFill>
                <a:latin typeface="Calibri" pitchFamily="18" charset="0"/>
                <a:cs typeface="Calibri" pitchFamily="18" charset="0"/>
              </a:rPr>
              <a:t>Darkstar: Mining Vast Amounts of Data   </a:t>
            </a:r>
          </a:p>
          <a:p>
            <a:pPr>
              <a:lnSpc>
                <a:spcPts val="897"/>
              </a:lnSpc>
            </a:pPr>
            <a:endParaRPr lang="en-US" altLang="zh-CN" dirty="0"/>
          </a:p>
          <a:p>
            <a:pPr>
              <a:lnSpc>
                <a:spcPts val="897"/>
              </a:lnSpc>
            </a:pPr>
            <a:endParaRPr lang="en-US" altLang="zh-CN" dirty="0"/>
          </a:p>
          <a:p>
            <a:pPr>
              <a:lnSpc>
                <a:spcPts val="897"/>
              </a:lnSpc>
            </a:pPr>
            <a:endParaRPr lang="en-US" altLang="zh-CN" dirty="0"/>
          </a:p>
          <a:p>
            <a:pPr>
              <a:lnSpc>
                <a:spcPts val="2692"/>
              </a:lnSpc>
              <a:tabLst>
                <a:tab pos="729407" algn="l"/>
              </a:tabLst>
            </a:pPr>
            <a:r>
              <a:rPr lang="en-US" altLang="zh-CN" sz="1600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Ethernet    Access    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1004455" y="2073088"/>
            <a:ext cx="558551" cy="285086"/>
          </a:xfrm>
          <a:prstGeom prst="rect">
            <a:avLst/>
          </a:prstGeom>
          <a:noFill/>
        </p:spPr>
        <p:txBody>
          <a:bodyPr wrap="none" lIns="0" tIns="0" rIns="0" bIns="41029" rtlCol="0">
            <a:spAutoFit/>
          </a:bodyPr>
          <a:lstStyle/>
          <a:p>
            <a:pPr>
              <a:lnSpc>
                <a:spcPts val="1885"/>
              </a:lnSpc>
            </a:pPr>
            <a:r>
              <a:rPr lang="en-US" altLang="zh-CN" sz="1600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IPTV    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3740727" y="3160059"/>
            <a:ext cx="4516301" cy="3311556"/>
          </a:xfrm>
          <a:prstGeom prst="rect">
            <a:avLst/>
          </a:prstGeom>
          <a:noFill/>
        </p:spPr>
        <p:txBody>
          <a:bodyPr wrap="none" lIns="0" tIns="0" rIns="0" bIns="41029" rtlCol="0">
            <a:spAutoFit/>
          </a:bodyPr>
          <a:lstStyle/>
          <a:p>
            <a:pPr>
              <a:lnSpc>
                <a:spcPts val="1885"/>
              </a:lnSpc>
              <a:tabLst>
                <a:tab pos="706613" algn="l"/>
                <a:tab pos="1310653" algn="l"/>
                <a:tab pos="1379035" algn="l"/>
                <a:tab pos="3715415" algn="l"/>
              </a:tabLst>
            </a:pPr>
            <a:r>
              <a:rPr lang="en-US" altLang="zh-CN" sz="1600" dirty="0">
                <a:solidFill>
                  <a:srgbClr val="4F81BD"/>
                </a:solidFill>
                <a:latin typeface="Calibri" pitchFamily="18" charset="0"/>
                <a:cs typeface="Calibri" pitchFamily="18" charset="0"/>
              </a:rPr>
              <a:t>Network    </a:t>
            </a:r>
          </a:p>
          <a:p>
            <a:pPr>
              <a:lnSpc>
                <a:spcPts val="2333"/>
              </a:lnSpc>
              <a:tabLst>
                <a:tab pos="706613" algn="l"/>
                <a:tab pos="1310653" algn="l"/>
                <a:tab pos="1379035" algn="l"/>
                <a:tab pos="3715415" algn="l"/>
              </a:tabLst>
            </a:pPr>
            <a:r>
              <a:rPr lang="en-US" altLang="zh-CN" dirty="0"/>
              <a:t>				</a:t>
            </a:r>
            <a:r>
              <a:rPr lang="en-US" altLang="zh-CN" sz="1600" dirty="0">
                <a:solidFill>
                  <a:srgbClr val="4F81BD"/>
                </a:solidFill>
                <a:latin typeface="Calibri" pitchFamily="18" charset="0"/>
                <a:cs typeface="Calibri" pitchFamily="18" charset="0"/>
              </a:rPr>
              <a:t>Alarms    </a:t>
            </a:r>
          </a:p>
          <a:p>
            <a:pPr>
              <a:lnSpc>
                <a:spcPts val="897"/>
              </a:lnSpc>
            </a:pPr>
            <a:endParaRPr lang="en-US" altLang="zh-CN" dirty="0"/>
          </a:p>
          <a:p>
            <a:pPr>
              <a:lnSpc>
                <a:spcPts val="897"/>
              </a:lnSpc>
            </a:pPr>
            <a:endParaRPr lang="en-US" altLang="zh-CN" dirty="0"/>
          </a:p>
          <a:p>
            <a:pPr>
              <a:lnSpc>
                <a:spcPts val="897"/>
              </a:lnSpc>
            </a:pPr>
            <a:endParaRPr lang="en-US" altLang="zh-CN" dirty="0"/>
          </a:p>
          <a:p>
            <a:pPr>
              <a:lnSpc>
                <a:spcPts val="897"/>
              </a:lnSpc>
            </a:pPr>
            <a:endParaRPr lang="en-US" altLang="zh-CN" dirty="0"/>
          </a:p>
          <a:p>
            <a:pPr>
              <a:lnSpc>
                <a:spcPts val="897"/>
              </a:lnSpc>
            </a:pPr>
            <a:endParaRPr lang="en-US" altLang="zh-CN" dirty="0"/>
          </a:p>
          <a:p>
            <a:pPr>
              <a:lnSpc>
                <a:spcPts val="897"/>
              </a:lnSpc>
            </a:pPr>
            <a:endParaRPr lang="en-US" altLang="zh-CN" dirty="0"/>
          </a:p>
          <a:p>
            <a:pPr>
              <a:lnSpc>
                <a:spcPts val="2333"/>
              </a:lnSpc>
              <a:tabLst>
                <a:tab pos="706613" algn="l"/>
                <a:tab pos="1310653" algn="l"/>
                <a:tab pos="1379035" algn="l"/>
                <a:tab pos="3715415" algn="l"/>
              </a:tabLst>
            </a:pPr>
            <a:r>
              <a:rPr lang="en-US" altLang="zh-CN" dirty="0"/>
              <a:t>			</a:t>
            </a:r>
            <a:r>
              <a:rPr lang="en-US" altLang="zh-CN" sz="1600" dirty="0">
                <a:solidFill>
                  <a:srgbClr val="4F81BD"/>
                </a:solidFill>
                <a:latin typeface="Calibri" pitchFamily="18" charset="0"/>
                <a:cs typeface="Calibri" pitchFamily="18" charset="0"/>
              </a:rPr>
              <a:t>Deep    Packet        </a:t>
            </a:r>
          </a:p>
          <a:p>
            <a:pPr>
              <a:lnSpc>
                <a:spcPts val="1885"/>
              </a:lnSpc>
              <a:tabLst>
                <a:tab pos="706613" algn="l"/>
                <a:tab pos="1310653" algn="l"/>
                <a:tab pos="1379035" algn="l"/>
                <a:tab pos="3715415" algn="l"/>
              </a:tabLst>
            </a:pPr>
            <a:r>
              <a:rPr lang="en-US" altLang="zh-CN" dirty="0"/>
              <a:t>			</a:t>
            </a:r>
            <a:r>
              <a:rPr lang="en-US" altLang="zh-CN" sz="1600" dirty="0">
                <a:solidFill>
                  <a:srgbClr val="4F81BD"/>
                </a:solidFill>
                <a:latin typeface="Calibri" pitchFamily="18" charset="0"/>
                <a:cs typeface="Calibri" pitchFamily="18" charset="0"/>
              </a:rPr>
              <a:t>InspecIon    (DPI)    </a:t>
            </a:r>
          </a:p>
          <a:p>
            <a:pPr>
              <a:lnSpc>
                <a:spcPts val="897"/>
              </a:lnSpc>
            </a:pPr>
            <a:endParaRPr lang="en-US" altLang="zh-CN" dirty="0"/>
          </a:p>
          <a:p>
            <a:pPr>
              <a:lnSpc>
                <a:spcPts val="897"/>
              </a:lnSpc>
            </a:pPr>
            <a:endParaRPr lang="en-US" altLang="zh-CN" dirty="0"/>
          </a:p>
          <a:p>
            <a:pPr>
              <a:lnSpc>
                <a:spcPts val="1974"/>
              </a:lnSpc>
              <a:tabLst>
                <a:tab pos="706613" algn="l"/>
                <a:tab pos="1310653" algn="l"/>
                <a:tab pos="1379035" algn="l"/>
                <a:tab pos="3715415" algn="l"/>
              </a:tabLst>
            </a:pPr>
            <a:r>
              <a:rPr lang="en-US" altLang="zh-CN" dirty="0"/>
              <a:t>		</a:t>
            </a:r>
            <a:r>
              <a:rPr lang="en-US" altLang="zh-CN" sz="1600" dirty="0">
                <a:solidFill>
                  <a:srgbClr val="4F81BD"/>
                </a:solidFill>
                <a:latin typeface="Calibri" pitchFamily="18" charset="0"/>
                <a:cs typeface="Calibri" pitchFamily="18" charset="0"/>
              </a:rPr>
              <a:t>Device    service        </a:t>
            </a:r>
          </a:p>
          <a:p>
            <a:pPr>
              <a:lnSpc>
                <a:spcPts val="1885"/>
              </a:lnSpc>
              <a:tabLst>
                <a:tab pos="706613" algn="l"/>
                <a:tab pos="1310653" algn="l"/>
                <a:tab pos="1379035" algn="l"/>
                <a:tab pos="3715415" algn="l"/>
              </a:tabLst>
            </a:pPr>
            <a:r>
              <a:rPr lang="en-US" altLang="zh-CN" dirty="0"/>
              <a:t>		</a:t>
            </a:r>
            <a:r>
              <a:rPr lang="en-US" altLang="zh-CN" sz="1600" dirty="0">
                <a:solidFill>
                  <a:srgbClr val="4F81BD"/>
                </a:solidFill>
                <a:latin typeface="Calibri" pitchFamily="18" charset="0"/>
                <a:cs typeface="Calibri" pitchFamily="18" charset="0"/>
              </a:rPr>
              <a:t>monitoring    </a:t>
            </a:r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                      </a:t>
            </a:r>
            <a:r>
              <a:rPr lang="en-US" altLang="zh-CN" sz="1600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Mobility    </a:t>
            </a:r>
          </a:p>
          <a:p>
            <a:pPr>
              <a:lnSpc>
                <a:spcPts val="1974"/>
              </a:lnSpc>
              <a:tabLst>
                <a:tab pos="706613" algn="l"/>
                <a:tab pos="1310653" algn="l"/>
                <a:tab pos="1379035" algn="l"/>
                <a:tab pos="3715415" algn="l"/>
              </a:tabLst>
            </a:pPr>
            <a:r>
              <a:rPr lang="en-US" altLang="zh-CN" dirty="0"/>
              <a:t>		</a:t>
            </a:r>
            <a:r>
              <a:rPr lang="en-US" altLang="zh-CN" sz="1600" dirty="0">
                <a:solidFill>
                  <a:srgbClr val="4F81BD"/>
                </a:solidFill>
                <a:latin typeface="Calibri" pitchFamily="18" charset="0"/>
                <a:cs typeface="Calibri" pitchFamily="18" charset="0"/>
              </a:rPr>
              <a:t>(CIQ,    MTANet,    STREAM)    </a:t>
            </a:r>
          </a:p>
          <a:p>
            <a:pPr>
              <a:lnSpc>
                <a:spcPts val="2244"/>
              </a:lnSpc>
              <a:tabLst>
                <a:tab pos="706613" algn="l"/>
                <a:tab pos="1310653" algn="l"/>
                <a:tab pos="1379035" algn="l"/>
                <a:tab pos="3715415" algn="l"/>
              </a:tabLst>
            </a:pPr>
            <a:r>
              <a:rPr lang="en-US" altLang="zh-CN" dirty="0"/>
              <a:t>	</a:t>
            </a:r>
            <a:r>
              <a:rPr lang="en-US" altLang="zh-CN" sz="1600" dirty="0">
                <a:solidFill>
                  <a:srgbClr val="4F81BD"/>
                </a:solidFill>
                <a:latin typeface="Calibri" pitchFamily="18" charset="0"/>
                <a:cs typeface="Calibri" pitchFamily="18" charset="0"/>
              </a:rPr>
              <a:t>Customer    feedback    –    </a:t>
            </a:r>
          </a:p>
          <a:p>
            <a:pPr>
              <a:lnSpc>
                <a:spcPts val="1795"/>
              </a:lnSpc>
              <a:tabLst>
                <a:tab pos="706613" algn="l"/>
                <a:tab pos="1310653" algn="l"/>
                <a:tab pos="1379035" algn="l"/>
                <a:tab pos="3715415" algn="l"/>
              </a:tabLst>
            </a:pPr>
            <a:r>
              <a:rPr lang="en-US" altLang="zh-CN" dirty="0"/>
              <a:t>	</a:t>
            </a:r>
            <a:r>
              <a:rPr lang="en-US" altLang="zh-CN" sz="1600" dirty="0">
                <a:solidFill>
                  <a:srgbClr val="4F81BD"/>
                </a:solidFill>
                <a:latin typeface="Calibri" pitchFamily="18" charset="0"/>
                <a:cs typeface="Calibri" pitchFamily="18" charset="0"/>
              </a:rPr>
              <a:t>IVR,    tickets,    MTS    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47560" y="6184000"/>
            <a:ext cx="4572000" cy="541174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ts val="3500"/>
              </a:lnSpc>
            </a:pPr>
            <a:r>
              <a:rPr lang="en-US" altLang="zh-CN" sz="1000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Theodore    Johnson   AT&amp;T Labs - Research </a:t>
            </a:r>
            <a:endParaRPr 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201547034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04091" y="392206"/>
            <a:ext cx="8335818" cy="6073588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4064000" y="3126441"/>
            <a:ext cx="854401" cy="336382"/>
          </a:xfrm>
          <a:prstGeom prst="rect">
            <a:avLst/>
          </a:prstGeom>
          <a:noFill/>
        </p:spPr>
        <p:txBody>
          <a:bodyPr wrap="none" lIns="0" tIns="0" rIns="0" bIns="41029" rtlCol="0">
            <a:spAutoFit/>
          </a:bodyPr>
          <a:lstStyle/>
          <a:p>
            <a:pPr>
              <a:lnSpc>
                <a:spcPts val="2333"/>
              </a:lnSpc>
            </a:pPr>
            <a:r>
              <a:rPr lang="en-US" altLang="zh-CN" sz="1400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Collect    en</a:t>
            </a:r>
          </a:p>
        </p:txBody>
      </p:sp>
      <p:sp>
        <p:nvSpPr>
          <p:cNvPr id="3" name="TextBox 1"/>
          <p:cNvSpPr txBox="1"/>
          <p:nvPr/>
        </p:nvSpPr>
        <p:spPr>
          <a:xfrm>
            <a:off x="4087091" y="3384177"/>
            <a:ext cx="442429" cy="297910"/>
          </a:xfrm>
          <a:prstGeom prst="rect">
            <a:avLst/>
          </a:prstGeom>
          <a:noFill/>
        </p:spPr>
        <p:txBody>
          <a:bodyPr wrap="none" lIns="0" tIns="0" rIns="0" bIns="41029" rtlCol="0">
            <a:spAutoFit/>
          </a:bodyPr>
          <a:lstStyle/>
          <a:p>
            <a:pPr>
              <a:lnSpc>
                <a:spcPts val="1974"/>
              </a:lnSpc>
            </a:pPr>
            <a:r>
              <a:rPr lang="en-US" altLang="zh-CN" sz="1400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end    </a:t>
            </a:r>
          </a:p>
        </p:txBody>
      </p:sp>
      <p:sp>
        <p:nvSpPr>
          <p:cNvPr id="4" name="TextBox 1"/>
          <p:cNvSpPr txBox="1"/>
          <p:nvPr/>
        </p:nvSpPr>
        <p:spPr>
          <a:xfrm>
            <a:off x="4121727" y="3552265"/>
            <a:ext cx="694934" cy="336382"/>
          </a:xfrm>
          <a:prstGeom prst="rect">
            <a:avLst/>
          </a:prstGeom>
          <a:noFill/>
        </p:spPr>
        <p:txBody>
          <a:bodyPr wrap="none" lIns="0" tIns="0" rIns="0" bIns="41029" rtlCol="0">
            <a:spAutoFit/>
          </a:bodyPr>
          <a:lstStyle/>
          <a:p>
            <a:pPr>
              <a:lnSpc>
                <a:spcPts val="2333"/>
              </a:lnSpc>
            </a:pPr>
            <a:r>
              <a:rPr lang="en-US" altLang="zh-CN" sz="1400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Performa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6557818" y="1871382"/>
            <a:ext cx="656334" cy="233790"/>
          </a:xfrm>
          <a:prstGeom prst="rect">
            <a:avLst/>
          </a:prstGeom>
          <a:noFill/>
        </p:spPr>
        <p:txBody>
          <a:bodyPr wrap="none" lIns="0" tIns="0" rIns="0" bIns="41029" rtlCol="0">
            <a:spAutoFit/>
          </a:bodyPr>
          <a:lstStyle/>
          <a:p>
            <a:pPr>
              <a:lnSpc>
                <a:spcPts val="1526"/>
              </a:lnSpc>
            </a:pPr>
            <a:r>
              <a:rPr lang="en-US" altLang="zh-CN" sz="1300" b="1" dirty="0">
                <a:solidFill>
                  <a:srgbClr val="080808"/>
                </a:solidFill>
                <a:latin typeface="Calibri" pitchFamily="18" charset="0"/>
                <a:cs typeface="Calibri" pitchFamily="18" charset="0"/>
              </a:rPr>
              <a:t>Market</a:t>
            </a:r>
            <a:r>
              <a:rPr lang="en-US" altLang="zh-CN" sz="1300" b="1" dirty="0">
                <a:solidFill>
                  <a:srgbClr val="FF0000"/>
                </a:solidFill>
                <a:latin typeface="Calibri" pitchFamily="18" charset="0"/>
                <a:cs typeface="Calibri" pitchFamily="18" charset="0"/>
              </a:rPr>
              <a:t>    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5749637" y="2263588"/>
            <a:ext cx="2537361" cy="541567"/>
          </a:xfrm>
          <a:prstGeom prst="rect">
            <a:avLst/>
          </a:prstGeom>
          <a:noFill/>
        </p:spPr>
        <p:txBody>
          <a:bodyPr wrap="none" lIns="0" tIns="0" rIns="0" bIns="41029" rtlCol="0">
            <a:spAutoFit/>
          </a:bodyPr>
          <a:lstStyle/>
          <a:p>
            <a:pPr>
              <a:lnSpc>
                <a:spcPts val="3949"/>
              </a:lnSpc>
            </a:pPr>
            <a:r>
              <a:rPr lang="en-US" altLang="zh-CN" sz="1300" b="1" dirty="0">
                <a:solidFill>
                  <a:srgbClr val="080808"/>
                </a:solidFill>
                <a:latin typeface="Calibri" pitchFamily="18" charset="0"/>
                <a:cs typeface="Calibri" pitchFamily="18" charset="0"/>
              </a:rPr>
              <a:t>Sub-­‐Market</a:t>
            </a:r>
            <a:r>
              <a:rPr lang="en-US" altLang="zh-CN" sz="1300" b="1" dirty="0">
                <a:solidFill>
                  <a:srgbClr val="FF0000"/>
                </a:solidFill>
                <a:latin typeface="Calibri" pitchFamily="18" charset="0"/>
                <a:cs typeface="Calibri" pitchFamily="18" charset="0"/>
              </a:rPr>
              <a:t>       </a:t>
            </a:r>
            <a:r>
              <a:rPr lang="en-US" altLang="zh-CN" sz="3200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…    </a:t>
            </a:r>
            <a:r>
              <a:rPr lang="en-US" altLang="zh-CN" sz="1300" b="1" dirty="0">
                <a:solidFill>
                  <a:srgbClr val="080808"/>
                </a:solidFill>
                <a:latin typeface="Calibri" pitchFamily="18" charset="0"/>
                <a:cs typeface="Calibri" pitchFamily="18" charset="0"/>
              </a:rPr>
              <a:t>­‐Market</a:t>
            </a:r>
            <a:r>
              <a:rPr lang="en-US" altLang="zh-CN" sz="1300" b="1" dirty="0">
                <a:solidFill>
                  <a:srgbClr val="FF0000"/>
                </a:solidFill>
                <a:latin typeface="Calibri" pitchFamily="18" charset="0"/>
                <a:cs typeface="Calibri" pitchFamily="18" charset="0"/>
              </a:rPr>
              <a:t>    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6246091" y="3563471"/>
            <a:ext cx="2175275" cy="541567"/>
          </a:xfrm>
          <a:prstGeom prst="rect">
            <a:avLst/>
          </a:prstGeom>
          <a:noFill/>
        </p:spPr>
        <p:txBody>
          <a:bodyPr wrap="none" lIns="0" tIns="0" rIns="0" bIns="41029" rtlCol="0">
            <a:spAutoFit/>
          </a:bodyPr>
          <a:lstStyle/>
          <a:p>
            <a:pPr>
              <a:lnSpc>
                <a:spcPts val="3859"/>
              </a:lnSpc>
            </a:pPr>
            <a:r>
              <a:rPr lang="en-US" altLang="zh-CN" sz="1300" b="1" dirty="0">
                <a:solidFill>
                  <a:srgbClr val="080808"/>
                </a:solidFill>
                <a:latin typeface="Calibri" pitchFamily="18" charset="0"/>
                <a:cs typeface="Calibri" pitchFamily="18" charset="0"/>
              </a:rPr>
              <a:t>RNC</a:t>
            </a:r>
            <a:r>
              <a:rPr lang="en-US" altLang="zh-CN" sz="1300" b="1" dirty="0">
                <a:solidFill>
                  <a:srgbClr val="FF0000"/>
                </a:solidFill>
                <a:latin typeface="Calibri" pitchFamily="18" charset="0"/>
                <a:cs typeface="Calibri" pitchFamily="18" charset="0"/>
              </a:rPr>
              <a:t>    </a:t>
            </a:r>
            <a:r>
              <a:rPr lang="en-US" altLang="zh-CN" sz="3200" dirty="0">
                <a:latin typeface="Times New Roman" pitchFamily="18" charset="0"/>
                <a:cs typeface="Times New Roman" pitchFamily="18" charset="0"/>
              </a:rPr>
              <a:t>       </a:t>
            </a:r>
            <a:r>
              <a:rPr lang="en-US" altLang="zh-CN" sz="3200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…   </a:t>
            </a:r>
            <a:r>
              <a:rPr lang="en-US" altLang="zh-CN" sz="1300" b="1" dirty="0">
                <a:solidFill>
                  <a:srgbClr val="080808"/>
                </a:solidFill>
                <a:latin typeface="Calibri" pitchFamily="18" charset="0"/>
                <a:cs typeface="Calibri" pitchFamily="18" charset="0"/>
              </a:rPr>
              <a:t>RNC</a:t>
            </a:r>
            <a:r>
              <a:rPr lang="en-US" altLang="zh-CN" sz="1300" b="1" dirty="0">
                <a:solidFill>
                  <a:srgbClr val="FF0000"/>
                </a:solidFill>
                <a:latin typeface="Calibri" pitchFamily="18" charset="0"/>
                <a:cs typeface="Calibri" pitchFamily="18" charset="0"/>
              </a:rPr>
              <a:t>    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5541818" y="2902324"/>
            <a:ext cx="2149627" cy="541567"/>
          </a:xfrm>
          <a:prstGeom prst="rect">
            <a:avLst/>
          </a:prstGeom>
          <a:noFill/>
        </p:spPr>
        <p:txBody>
          <a:bodyPr wrap="none" lIns="0" tIns="0" rIns="0" bIns="41029" rtlCol="0">
            <a:spAutoFit/>
          </a:bodyPr>
          <a:lstStyle/>
          <a:p>
            <a:pPr>
              <a:lnSpc>
                <a:spcPts val="3859"/>
              </a:lnSpc>
            </a:pPr>
            <a:r>
              <a:rPr lang="en-US" altLang="zh-CN" sz="1300" b="1" dirty="0">
                <a:solidFill>
                  <a:srgbClr val="080808"/>
                </a:solidFill>
                <a:latin typeface="Calibri" pitchFamily="18" charset="0"/>
                <a:cs typeface="Calibri" pitchFamily="18" charset="0"/>
              </a:rPr>
              <a:t>SGSN</a:t>
            </a:r>
            <a:r>
              <a:rPr lang="en-US" altLang="zh-CN" sz="1300" b="1" dirty="0">
                <a:solidFill>
                  <a:srgbClr val="FF0000"/>
                </a:solidFill>
                <a:latin typeface="Calibri" pitchFamily="18" charset="0"/>
                <a:cs typeface="Calibri" pitchFamily="18" charset="0"/>
              </a:rPr>
              <a:t>          </a:t>
            </a:r>
            <a:r>
              <a:rPr lang="en-US" altLang="zh-CN" sz="3200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…    </a:t>
            </a:r>
            <a:r>
              <a:rPr lang="en-US" altLang="zh-CN" sz="1300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300" b="1" dirty="0">
                <a:solidFill>
                  <a:srgbClr val="080808"/>
                </a:solidFill>
                <a:latin typeface="Calibri" pitchFamily="18" charset="0"/>
                <a:cs typeface="Calibri" pitchFamily="18" charset="0"/>
              </a:rPr>
              <a:t>SGSN</a:t>
            </a:r>
            <a:r>
              <a:rPr lang="en-US" altLang="zh-CN" sz="1300" b="1" dirty="0">
                <a:solidFill>
                  <a:srgbClr val="FF0000"/>
                </a:solidFill>
                <a:latin typeface="Calibri" pitchFamily="18" charset="0"/>
                <a:cs typeface="Calibri" pitchFamily="18" charset="0"/>
              </a:rPr>
              <a:t>    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7042727" y="4515971"/>
            <a:ext cx="440826" cy="233790"/>
          </a:xfrm>
          <a:prstGeom prst="rect">
            <a:avLst/>
          </a:prstGeom>
          <a:noFill/>
        </p:spPr>
        <p:txBody>
          <a:bodyPr wrap="none" lIns="0" tIns="0" rIns="0" bIns="41029" rtlCol="0">
            <a:spAutoFit/>
          </a:bodyPr>
          <a:lstStyle/>
          <a:p>
            <a:pPr>
              <a:lnSpc>
                <a:spcPts val="1526"/>
              </a:lnSpc>
            </a:pPr>
            <a:r>
              <a:rPr lang="en-US" altLang="zh-CN" sz="1300" b="1" dirty="0">
                <a:solidFill>
                  <a:srgbClr val="080808"/>
                </a:solidFill>
                <a:latin typeface="Calibri" pitchFamily="18" charset="0"/>
                <a:cs typeface="Calibri" pitchFamily="18" charset="0"/>
              </a:rPr>
              <a:t>SITE</a:t>
            </a:r>
            <a:r>
              <a:rPr lang="en-US" altLang="zh-CN" sz="1300" b="1" dirty="0">
                <a:solidFill>
                  <a:srgbClr val="FF0000"/>
                </a:solidFill>
                <a:latin typeface="Calibri" pitchFamily="18" charset="0"/>
                <a:cs typeface="Calibri" pitchFamily="18" charset="0"/>
              </a:rPr>
              <a:t>    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5541818" y="4493559"/>
            <a:ext cx="440826" cy="233790"/>
          </a:xfrm>
          <a:prstGeom prst="rect">
            <a:avLst/>
          </a:prstGeom>
          <a:noFill/>
        </p:spPr>
        <p:txBody>
          <a:bodyPr wrap="none" lIns="0" tIns="0" rIns="0" bIns="41029" rtlCol="0">
            <a:spAutoFit/>
          </a:bodyPr>
          <a:lstStyle/>
          <a:p>
            <a:pPr>
              <a:lnSpc>
                <a:spcPts val="1526"/>
              </a:lnSpc>
            </a:pPr>
            <a:r>
              <a:rPr lang="en-US" altLang="zh-CN" sz="1300" b="1" dirty="0">
                <a:solidFill>
                  <a:srgbClr val="080808"/>
                </a:solidFill>
                <a:latin typeface="Calibri" pitchFamily="18" charset="0"/>
                <a:cs typeface="Calibri" pitchFamily="18" charset="0"/>
              </a:rPr>
              <a:t>SITE</a:t>
            </a:r>
            <a:r>
              <a:rPr lang="en-US" altLang="zh-CN" sz="1300" b="1" dirty="0">
                <a:solidFill>
                  <a:srgbClr val="FF0000"/>
                </a:solidFill>
                <a:latin typeface="Calibri" pitchFamily="18" charset="0"/>
                <a:cs typeface="Calibri" pitchFamily="18" charset="0"/>
              </a:rPr>
              <a:t>    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6626249" y="4243289"/>
            <a:ext cx="655629" cy="541567"/>
          </a:xfrm>
          <a:prstGeom prst="rect">
            <a:avLst/>
          </a:prstGeom>
          <a:noFill/>
        </p:spPr>
        <p:txBody>
          <a:bodyPr wrap="none" lIns="0" tIns="0" rIns="0" bIns="41029" rtlCol="0">
            <a:spAutoFit/>
          </a:bodyPr>
          <a:lstStyle/>
          <a:p>
            <a:pPr>
              <a:lnSpc>
                <a:spcPts val="3859"/>
              </a:lnSpc>
            </a:pPr>
            <a:r>
              <a:rPr lang="en-US" altLang="zh-CN" sz="3200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…    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877455" y="1770529"/>
            <a:ext cx="469680" cy="259438"/>
          </a:xfrm>
          <a:prstGeom prst="rect">
            <a:avLst/>
          </a:prstGeom>
          <a:noFill/>
        </p:spPr>
        <p:txBody>
          <a:bodyPr wrap="none" lIns="0" tIns="0" rIns="0" bIns="41029" rtlCol="0">
            <a:spAutoFit/>
          </a:bodyPr>
          <a:lstStyle/>
          <a:p>
            <a:pPr>
              <a:lnSpc>
                <a:spcPts val="1705"/>
              </a:lnSpc>
            </a:pPr>
            <a:r>
              <a:rPr lang="en-US" altLang="zh-CN" sz="1400" b="1" dirty="0">
                <a:solidFill>
                  <a:srgbClr val="080808"/>
                </a:solidFill>
                <a:latin typeface="Calibri" pitchFamily="18" charset="0"/>
                <a:cs typeface="Calibri" pitchFamily="18" charset="0"/>
              </a:rPr>
              <a:t>SITE</a:t>
            </a:r>
            <a:r>
              <a:rPr lang="en-US" altLang="zh-CN" sz="1400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    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1974273" y="2398059"/>
            <a:ext cx="474489" cy="259438"/>
          </a:xfrm>
          <a:prstGeom prst="rect">
            <a:avLst/>
          </a:prstGeom>
          <a:noFill/>
        </p:spPr>
        <p:txBody>
          <a:bodyPr wrap="none" lIns="0" tIns="0" rIns="0" bIns="41029" rtlCol="0">
            <a:spAutoFit/>
          </a:bodyPr>
          <a:lstStyle/>
          <a:p>
            <a:pPr>
              <a:lnSpc>
                <a:spcPts val="1705"/>
              </a:lnSpc>
            </a:pPr>
            <a:r>
              <a:rPr lang="en-US" altLang="zh-CN" sz="1400" b="1" dirty="0">
                <a:solidFill>
                  <a:srgbClr val="080808"/>
                </a:solidFill>
                <a:latin typeface="Calibri" pitchFamily="18" charset="0"/>
                <a:cs typeface="Calibri" pitchFamily="18" charset="0"/>
              </a:rPr>
              <a:t>RNC</a:t>
            </a:r>
            <a:r>
              <a:rPr lang="en-US" altLang="zh-CN" sz="1400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    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877455" y="2745441"/>
            <a:ext cx="492764" cy="1118648"/>
          </a:xfrm>
          <a:prstGeom prst="rect">
            <a:avLst/>
          </a:prstGeom>
          <a:noFill/>
        </p:spPr>
        <p:txBody>
          <a:bodyPr wrap="none" lIns="0" tIns="0" rIns="0" bIns="41029" rtlCol="0">
            <a:spAutoFit/>
          </a:bodyPr>
          <a:lstStyle/>
          <a:p>
            <a:pPr>
              <a:lnSpc>
                <a:spcPts val="1705"/>
              </a:lnSpc>
              <a:tabLst>
                <a:tab pos="22794" algn="l"/>
              </a:tabLst>
            </a:pPr>
            <a:r>
              <a:rPr lang="en-US" altLang="zh-CN" sz="1400" b="1" dirty="0">
                <a:solidFill>
                  <a:srgbClr val="080808"/>
                </a:solidFill>
                <a:latin typeface="Calibri" pitchFamily="18" charset="0"/>
                <a:cs typeface="Calibri" pitchFamily="18" charset="0"/>
              </a:rPr>
              <a:t>SITE</a:t>
            </a:r>
            <a:r>
              <a:rPr lang="en-US" altLang="zh-CN" sz="1400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    </a:t>
            </a:r>
          </a:p>
          <a:p>
            <a:pPr>
              <a:lnSpc>
                <a:spcPts val="897"/>
              </a:lnSpc>
            </a:pPr>
            <a:endParaRPr lang="en-US" altLang="zh-CN" dirty="0"/>
          </a:p>
          <a:p>
            <a:pPr>
              <a:lnSpc>
                <a:spcPts val="897"/>
              </a:lnSpc>
            </a:pPr>
            <a:endParaRPr lang="en-US" altLang="zh-CN" dirty="0"/>
          </a:p>
          <a:p>
            <a:pPr>
              <a:lnSpc>
                <a:spcPts val="897"/>
              </a:lnSpc>
            </a:pPr>
            <a:endParaRPr lang="en-US" altLang="zh-CN" dirty="0"/>
          </a:p>
          <a:p>
            <a:pPr>
              <a:lnSpc>
                <a:spcPts val="897"/>
              </a:lnSpc>
            </a:pPr>
            <a:endParaRPr lang="en-US" altLang="zh-CN" dirty="0"/>
          </a:p>
          <a:p>
            <a:pPr>
              <a:lnSpc>
                <a:spcPts val="897"/>
              </a:lnSpc>
            </a:pPr>
            <a:endParaRPr lang="en-US" altLang="zh-CN" dirty="0"/>
          </a:p>
          <a:p>
            <a:pPr>
              <a:lnSpc>
                <a:spcPts val="2244"/>
              </a:lnSpc>
              <a:tabLst>
                <a:tab pos="22794" algn="l"/>
              </a:tabLst>
            </a:pPr>
            <a:r>
              <a:rPr lang="en-US" altLang="zh-CN" dirty="0"/>
              <a:t>	</a:t>
            </a:r>
            <a:r>
              <a:rPr lang="en-US" altLang="zh-CN" sz="1400" b="1" dirty="0">
                <a:solidFill>
                  <a:srgbClr val="080808"/>
                </a:solidFill>
                <a:latin typeface="Calibri" pitchFamily="18" charset="0"/>
                <a:cs typeface="Calibri" pitchFamily="18" charset="0"/>
              </a:rPr>
              <a:t>SITE</a:t>
            </a:r>
            <a:r>
              <a:rPr lang="en-US" altLang="zh-CN" sz="1400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    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900546" y="4527176"/>
            <a:ext cx="469680" cy="259438"/>
          </a:xfrm>
          <a:prstGeom prst="rect">
            <a:avLst/>
          </a:prstGeom>
          <a:noFill/>
        </p:spPr>
        <p:txBody>
          <a:bodyPr wrap="none" lIns="0" tIns="0" rIns="0" bIns="41029" rtlCol="0">
            <a:spAutoFit/>
          </a:bodyPr>
          <a:lstStyle/>
          <a:p>
            <a:pPr>
              <a:lnSpc>
                <a:spcPts val="1705"/>
              </a:lnSpc>
            </a:pPr>
            <a:r>
              <a:rPr lang="en-US" altLang="zh-CN" sz="1400" b="1" dirty="0">
                <a:solidFill>
                  <a:srgbClr val="080808"/>
                </a:solidFill>
                <a:latin typeface="Calibri" pitchFamily="18" charset="0"/>
                <a:cs typeface="Calibri" pitchFamily="18" charset="0"/>
              </a:rPr>
              <a:t>SITE</a:t>
            </a:r>
            <a:r>
              <a:rPr lang="en-US" altLang="zh-CN" sz="1400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    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2008909" y="4213412"/>
            <a:ext cx="474489" cy="259438"/>
          </a:xfrm>
          <a:prstGeom prst="rect">
            <a:avLst/>
          </a:prstGeom>
          <a:noFill/>
        </p:spPr>
        <p:txBody>
          <a:bodyPr wrap="none" lIns="0" tIns="0" rIns="0" bIns="41029" rtlCol="0">
            <a:spAutoFit/>
          </a:bodyPr>
          <a:lstStyle/>
          <a:p>
            <a:pPr>
              <a:lnSpc>
                <a:spcPts val="1705"/>
              </a:lnSpc>
            </a:pPr>
            <a:r>
              <a:rPr lang="en-US" altLang="zh-CN" sz="1400" b="1" dirty="0">
                <a:solidFill>
                  <a:srgbClr val="080808"/>
                </a:solidFill>
                <a:latin typeface="Calibri" pitchFamily="18" charset="0"/>
                <a:cs typeface="Calibri" pitchFamily="18" charset="0"/>
              </a:rPr>
              <a:t>RNC</a:t>
            </a:r>
            <a:r>
              <a:rPr lang="en-US" altLang="zh-CN" sz="1400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    </a:t>
            </a:r>
          </a:p>
        </p:txBody>
      </p:sp>
      <p:sp>
        <p:nvSpPr>
          <p:cNvPr id="17" name="TextBox 1"/>
          <p:cNvSpPr txBox="1"/>
          <p:nvPr/>
        </p:nvSpPr>
        <p:spPr>
          <a:xfrm>
            <a:off x="889000" y="5378823"/>
            <a:ext cx="469680" cy="1054528"/>
          </a:xfrm>
          <a:prstGeom prst="rect">
            <a:avLst/>
          </a:prstGeom>
          <a:noFill/>
        </p:spPr>
        <p:txBody>
          <a:bodyPr wrap="none" lIns="0" tIns="0" rIns="0" bIns="41029" rtlCol="0">
            <a:spAutoFit/>
          </a:bodyPr>
          <a:lstStyle/>
          <a:p>
            <a:pPr>
              <a:lnSpc>
                <a:spcPts val="1705"/>
              </a:lnSpc>
            </a:pPr>
            <a:r>
              <a:rPr lang="en-US" altLang="zh-CN" sz="1400" b="1" dirty="0">
                <a:solidFill>
                  <a:srgbClr val="080808"/>
                </a:solidFill>
                <a:latin typeface="Calibri" pitchFamily="18" charset="0"/>
                <a:cs typeface="Calibri" pitchFamily="18" charset="0"/>
              </a:rPr>
              <a:t>SITE</a:t>
            </a:r>
            <a:r>
              <a:rPr lang="en-US" altLang="zh-CN" sz="1400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    </a:t>
            </a:r>
          </a:p>
          <a:p>
            <a:pPr>
              <a:lnSpc>
                <a:spcPts val="897"/>
              </a:lnSpc>
            </a:pPr>
            <a:endParaRPr lang="en-US" altLang="zh-CN" dirty="0"/>
          </a:p>
          <a:p>
            <a:pPr>
              <a:lnSpc>
                <a:spcPts val="897"/>
              </a:lnSpc>
            </a:pPr>
            <a:endParaRPr lang="en-US" altLang="zh-CN" dirty="0"/>
          </a:p>
          <a:p>
            <a:pPr>
              <a:lnSpc>
                <a:spcPts val="897"/>
              </a:lnSpc>
            </a:pPr>
            <a:endParaRPr lang="en-US" altLang="zh-CN" dirty="0"/>
          </a:p>
          <a:p>
            <a:pPr>
              <a:lnSpc>
                <a:spcPts val="897"/>
              </a:lnSpc>
            </a:pPr>
            <a:endParaRPr lang="en-US" altLang="zh-CN" dirty="0"/>
          </a:p>
          <a:p>
            <a:pPr>
              <a:lnSpc>
                <a:spcPts val="897"/>
              </a:lnSpc>
            </a:pPr>
            <a:endParaRPr lang="en-US" altLang="zh-CN" dirty="0"/>
          </a:p>
          <a:p>
            <a:pPr>
              <a:lnSpc>
                <a:spcPts val="1705"/>
              </a:lnSpc>
            </a:pPr>
            <a:r>
              <a:rPr lang="en-US" altLang="zh-CN" sz="1400" b="1" dirty="0">
                <a:solidFill>
                  <a:srgbClr val="080808"/>
                </a:solidFill>
                <a:latin typeface="Calibri" pitchFamily="18" charset="0"/>
                <a:cs typeface="Calibri" pitchFamily="18" charset="0"/>
              </a:rPr>
              <a:t>SITE</a:t>
            </a:r>
            <a:r>
              <a:rPr lang="en-US" altLang="zh-CN" sz="1400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    </a:t>
            </a:r>
          </a:p>
        </p:txBody>
      </p:sp>
      <p:sp>
        <p:nvSpPr>
          <p:cNvPr id="18" name="TextBox 1"/>
          <p:cNvSpPr txBox="1"/>
          <p:nvPr/>
        </p:nvSpPr>
        <p:spPr>
          <a:xfrm>
            <a:off x="1985818" y="6006353"/>
            <a:ext cx="474489" cy="259438"/>
          </a:xfrm>
          <a:prstGeom prst="rect">
            <a:avLst/>
          </a:prstGeom>
          <a:noFill/>
        </p:spPr>
        <p:txBody>
          <a:bodyPr wrap="none" lIns="0" tIns="0" rIns="0" bIns="41029" rtlCol="0">
            <a:spAutoFit/>
          </a:bodyPr>
          <a:lstStyle/>
          <a:p>
            <a:pPr>
              <a:lnSpc>
                <a:spcPts val="1705"/>
              </a:lnSpc>
            </a:pPr>
            <a:r>
              <a:rPr lang="en-US" altLang="zh-CN" sz="1400" b="1" dirty="0">
                <a:solidFill>
                  <a:srgbClr val="080808"/>
                </a:solidFill>
                <a:latin typeface="Calibri" pitchFamily="18" charset="0"/>
                <a:cs typeface="Calibri" pitchFamily="18" charset="0"/>
              </a:rPr>
              <a:t>RNC</a:t>
            </a:r>
            <a:r>
              <a:rPr lang="en-US" altLang="zh-CN" sz="1400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    </a:t>
            </a:r>
          </a:p>
        </p:txBody>
      </p:sp>
      <p:sp>
        <p:nvSpPr>
          <p:cNvPr id="19" name="TextBox 1"/>
          <p:cNvSpPr txBox="1"/>
          <p:nvPr/>
        </p:nvSpPr>
        <p:spPr>
          <a:xfrm>
            <a:off x="2990273" y="3148853"/>
            <a:ext cx="562655" cy="259438"/>
          </a:xfrm>
          <a:prstGeom prst="rect">
            <a:avLst/>
          </a:prstGeom>
          <a:noFill/>
        </p:spPr>
        <p:txBody>
          <a:bodyPr wrap="none" lIns="0" tIns="0" rIns="0" bIns="41029" rtlCol="0">
            <a:spAutoFit/>
          </a:bodyPr>
          <a:lstStyle/>
          <a:p>
            <a:pPr>
              <a:lnSpc>
                <a:spcPts val="1705"/>
              </a:lnSpc>
            </a:pPr>
            <a:r>
              <a:rPr lang="en-US" altLang="zh-CN" sz="1400" b="1" dirty="0">
                <a:solidFill>
                  <a:srgbClr val="080808"/>
                </a:solidFill>
                <a:latin typeface="Calibri" pitchFamily="18" charset="0"/>
                <a:cs typeface="Calibri" pitchFamily="18" charset="0"/>
              </a:rPr>
              <a:t>SGSN</a:t>
            </a:r>
            <a:r>
              <a:rPr lang="en-US" altLang="zh-CN" sz="1400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    </a:t>
            </a:r>
          </a:p>
        </p:txBody>
      </p:sp>
      <p:sp>
        <p:nvSpPr>
          <p:cNvPr id="20" name="TextBox 1"/>
          <p:cNvSpPr txBox="1"/>
          <p:nvPr/>
        </p:nvSpPr>
        <p:spPr>
          <a:xfrm>
            <a:off x="3036454" y="4796118"/>
            <a:ext cx="562655" cy="259438"/>
          </a:xfrm>
          <a:prstGeom prst="rect">
            <a:avLst/>
          </a:prstGeom>
          <a:noFill/>
        </p:spPr>
        <p:txBody>
          <a:bodyPr wrap="none" lIns="0" tIns="0" rIns="0" bIns="41029" rtlCol="0">
            <a:spAutoFit/>
          </a:bodyPr>
          <a:lstStyle/>
          <a:p>
            <a:pPr>
              <a:lnSpc>
                <a:spcPts val="1705"/>
              </a:lnSpc>
            </a:pPr>
            <a:r>
              <a:rPr lang="en-US" altLang="zh-CN" sz="1400" b="1" dirty="0">
                <a:solidFill>
                  <a:srgbClr val="080808"/>
                </a:solidFill>
                <a:latin typeface="Calibri" pitchFamily="18" charset="0"/>
                <a:cs typeface="Calibri" pitchFamily="18" charset="0"/>
              </a:rPr>
              <a:t>SGSN</a:t>
            </a:r>
            <a:r>
              <a:rPr lang="en-US" altLang="zh-CN" sz="1400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    </a:t>
            </a:r>
          </a:p>
        </p:txBody>
      </p:sp>
      <p:sp>
        <p:nvSpPr>
          <p:cNvPr id="21" name="TextBox 1"/>
          <p:cNvSpPr txBox="1"/>
          <p:nvPr/>
        </p:nvSpPr>
        <p:spPr>
          <a:xfrm>
            <a:off x="3890818" y="4796118"/>
            <a:ext cx="591509" cy="259438"/>
          </a:xfrm>
          <a:prstGeom prst="rect">
            <a:avLst/>
          </a:prstGeom>
          <a:noFill/>
        </p:spPr>
        <p:txBody>
          <a:bodyPr wrap="none" lIns="0" tIns="0" rIns="0" bIns="41029" rtlCol="0">
            <a:spAutoFit/>
          </a:bodyPr>
          <a:lstStyle/>
          <a:p>
            <a:pPr>
              <a:lnSpc>
                <a:spcPts val="1705"/>
              </a:lnSpc>
            </a:pPr>
            <a:r>
              <a:rPr lang="en-US" altLang="zh-CN" sz="1400" b="1" dirty="0">
                <a:solidFill>
                  <a:srgbClr val="080808"/>
                </a:solidFill>
                <a:latin typeface="Calibri" pitchFamily="18" charset="0"/>
                <a:cs typeface="Calibri" pitchFamily="18" charset="0"/>
              </a:rPr>
              <a:t>GGSN</a:t>
            </a:r>
            <a:r>
              <a:rPr lang="en-US" altLang="zh-CN" sz="1400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    </a:t>
            </a:r>
          </a:p>
        </p:txBody>
      </p:sp>
      <p:sp>
        <p:nvSpPr>
          <p:cNvPr id="22" name="TextBox 1"/>
          <p:cNvSpPr txBox="1"/>
          <p:nvPr/>
        </p:nvSpPr>
        <p:spPr>
          <a:xfrm>
            <a:off x="4814454" y="3141896"/>
            <a:ext cx="567335" cy="746751"/>
          </a:xfrm>
          <a:prstGeom prst="rect">
            <a:avLst/>
          </a:prstGeom>
          <a:noFill/>
        </p:spPr>
        <p:txBody>
          <a:bodyPr wrap="none" lIns="0" tIns="0" rIns="0" bIns="41029" rtlCol="0">
            <a:spAutoFit/>
          </a:bodyPr>
          <a:lstStyle/>
          <a:p>
            <a:pPr>
              <a:lnSpc>
                <a:spcPts val="2064"/>
              </a:lnSpc>
              <a:tabLst>
                <a:tab pos="22794" algn="l"/>
              </a:tabLst>
            </a:pPr>
            <a:r>
              <a:rPr lang="en-US" altLang="zh-CN" sz="1400" b="1" dirty="0" err="1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nd</a:t>
            </a:r>
            <a:r>
              <a:rPr lang="en-US" altLang="zh-CN" sz="1400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-­‐to-­‐</a:t>
            </a:r>
          </a:p>
          <a:p>
            <a:pPr>
              <a:lnSpc>
                <a:spcPts val="897"/>
              </a:lnSpc>
            </a:pPr>
            <a:endParaRPr lang="en-US" altLang="zh-CN" dirty="0"/>
          </a:p>
          <a:p>
            <a:pPr>
              <a:lnSpc>
                <a:spcPts val="2513"/>
              </a:lnSpc>
              <a:tabLst>
                <a:tab pos="22794" algn="l"/>
              </a:tabLst>
            </a:pPr>
            <a:r>
              <a:rPr lang="en-US" altLang="zh-CN" dirty="0"/>
              <a:t>	</a:t>
            </a:r>
            <a:r>
              <a:rPr lang="en-US" altLang="zh-CN" sz="1400" b="1" dirty="0" err="1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nce</a:t>
            </a:r>
            <a:r>
              <a:rPr lang="en-US" altLang="zh-CN" sz="1400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     </a:t>
            </a:r>
          </a:p>
        </p:txBody>
      </p:sp>
      <p:sp>
        <p:nvSpPr>
          <p:cNvPr id="23" name="TextBox 1"/>
          <p:cNvSpPr txBox="1"/>
          <p:nvPr/>
        </p:nvSpPr>
        <p:spPr>
          <a:xfrm>
            <a:off x="3890818" y="2218765"/>
            <a:ext cx="762838" cy="1990681"/>
          </a:xfrm>
          <a:prstGeom prst="rect">
            <a:avLst/>
          </a:prstGeom>
          <a:noFill/>
        </p:spPr>
        <p:txBody>
          <a:bodyPr wrap="none" lIns="0" tIns="0" rIns="0" bIns="41029" rtlCol="0">
            <a:spAutoFit/>
          </a:bodyPr>
          <a:lstStyle/>
          <a:p>
            <a:pPr>
              <a:lnSpc>
                <a:spcPts val="1705"/>
              </a:lnSpc>
              <a:tabLst>
                <a:tab pos="250734" algn="l"/>
              </a:tabLst>
            </a:pPr>
            <a:r>
              <a:rPr lang="en-US" altLang="zh-CN" sz="1400" b="1" dirty="0">
                <a:solidFill>
                  <a:srgbClr val="080808"/>
                </a:solidFill>
                <a:latin typeface="Calibri" pitchFamily="18" charset="0"/>
                <a:cs typeface="Calibri" pitchFamily="18" charset="0"/>
              </a:rPr>
              <a:t>GGSN</a:t>
            </a:r>
            <a:r>
              <a:rPr lang="en-US" altLang="zh-CN" sz="1400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    </a:t>
            </a:r>
          </a:p>
          <a:p>
            <a:pPr>
              <a:lnSpc>
                <a:spcPts val="897"/>
              </a:lnSpc>
            </a:pPr>
            <a:endParaRPr lang="en-US" altLang="zh-CN" dirty="0"/>
          </a:p>
          <a:p>
            <a:pPr>
              <a:lnSpc>
                <a:spcPts val="897"/>
              </a:lnSpc>
            </a:pPr>
            <a:endParaRPr lang="en-US" altLang="zh-CN" dirty="0"/>
          </a:p>
          <a:p>
            <a:pPr>
              <a:lnSpc>
                <a:spcPts val="897"/>
              </a:lnSpc>
            </a:pPr>
            <a:endParaRPr lang="en-US" altLang="zh-CN" dirty="0"/>
          </a:p>
          <a:p>
            <a:pPr>
              <a:lnSpc>
                <a:spcPts val="897"/>
              </a:lnSpc>
            </a:pPr>
            <a:endParaRPr lang="en-US" altLang="zh-CN" dirty="0"/>
          </a:p>
          <a:p>
            <a:pPr>
              <a:lnSpc>
                <a:spcPts val="897"/>
              </a:lnSpc>
            </a:pPr>
            <a:endParaRPr lang="en-US" altLang="zh-CN" dirty="0"/>
          </a:p>
          <a:p>
            <a:pPr>
              <a:lnSpc>
                <a:spcPts val="897"/>
              </a:lnSpc>
            </a:pPr>
            <a:endParaRPr lang="en-US" altLang="zh-CN" dirty="0"/>
          </a:p>
          <a:p>
            <a:pPr>
              <a:lnSpc>
                <a:spcPts val="897"/>
              </a:lnSpc>
            </a:pPr>
            <a:endParaRPr lang="en-US" altLang="zh-CN" dirty="0"/>
          </a:p>
          <a:p>
            <a:pPr>
              <a:lnSpc>
                <a:spcPts val="897"/>
              </a:lnSpc>
            </a:pPr>
            <a:endParaRPr lang="en-US" altLang="zh-CN" dirty="0"/>
          </a:p>
          <a:p>
            <a:pPr>
              <a:lnSpc>
                <a:spcPts val="897"/>
              </a:lnSpc>
            </a:pPr>
            <a:endParaRPr lang="en-US" altLang="zh-CN" dirty="0"/>
          </a:p>
          <a:p>
            <a:pPr>
              <a:lnSpc>
                <a:spcPts val="897"/>
              </a:lnSpc>
            </a:pPr>
            <a:endParaRPr lang="en-US" altLang="zh-CN" dirty="0"/>
          </a:p>
          <a:p>
            <a:pPr>
              <a:lnSpc>
                <a:spcPts val="897"/>
              </a:lnSpc>
            </a:pPr>
            <a:endParaRPr lang="en-US" altLang="zh-CN" dirty="0"/>
          </a:p>
          <a:p>
            <a:pPr>
              <a:lnSpc>
                <a:spcPts val="897"/>
              </a:lnSpc>
            </a:pPr>
            <a:endParaRPr lang="en-US" altLang="zh-CN" dirty="0"/>
          </a:p>
          <a:p>
            <a:pPr>
              <a:lnSpc>
                <a:spcPts val="2692"/>
              </a:lnSpc>
              <a:tabLst>
                <a:tab pos="250734" algn="l"/>
              </a:tabLst>
            </a:pPr>
            <a:r>
              <a:rPr lang="en-US" altLang="zh-CN" dirty="0"/>
              <a:t>	</a:t>
            </a:r>
            <a:r>
              <a:rPr lang="en-US" altLang="zh-CN" sz="1400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Data    </a:t>
            </a:r>
          </a:p>
        </p:txBody>
      </p:sp>
      <p:sp>
        <p:nvSpPr>
          <p:cNvPr id="24" name="TextBox 1"/>
          <p:cNvSpPr txBox="1"/>
          <p:nvPr/>
        </p:nvSpPr>
        <p:spPr>
          <a:xfrm>
            <a:off x="1039091" y="504265"/>
            <a:ext cx="8148706" cy="541567"/>
          </a:xfrm>
          <a:prstGeom prst="rect">
            <a:avLst/>
          </a:prstGeom>
          <a:noFill/>
        </p:spPr>
        <p:txBody>
          <a:bodyPr wrap="none" lIns="0" tIns="0" rIns="0" bIns="41029" rtlCol="0">
            <a:spAutoFit/>
          </a:bodyPr>
          <a:lstStyle/>
          <a:p>
            <a:pPr>
              <a:lnSpc>
                <a:spcPts val="3859"/>
              </a:lnSpc>
            </a:pPr>
            <a:r>
              <a:rPr lang="en-US" altLang="zh-CN" sz="3200" dirty="0">
                <a:solidFill>
                  <a:srgbClr val="C0504D"/>
                </a:solidFill>
                <a:latin typeface="Calibri" pitchFamily="18" charset="0"/>
                <a:cs typeface="Calibri" pitchFamily="18" charset="0"/>
              </a:rPr>
              <a:t>Approach:    Mobility    Localization    Hierarchy    </a:t>
            </a:r>
          </a:p>
        </p:txBody>
      </p:sp>
      <p:sp>
        <p:nvSpPr>
          <p:cNvPr id="26" name="Rectangle 25"/>
          <p:cNvSpPr/>
          <p:nvPr/>
        </p:nvSpPr>
        <p:spPr>
          <a:xfrm>
            <a:off x="247560" y="6184000"/>
            <a:ext cx="4572000" cy="541174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ts val="3500"/>
              </a:lnSpc>
            </a:pPr>
            <a:r>
              <a:rPr lang="en-US" altLang="zh-CN" sz="1000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Theodore    Johnson   AT&amp;T Labs - Research </a:t>
            </a:r>
            <a:endParaRPr 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57569045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415637" y="403412"/>
            <a:ext cx="8312725" cy="6051175"/>
          </a:xfrm>
          <a:custGeom>
            <a:avLst/>
            <a:gdLst>
              <a:gd name="connsiteX0" fmla="*/ 0 w 9143998"/>
              <a:gd name="connsiteY0" fmla="*/ 6857998 h 6857998"/>
              <a:gd name="connsiteX1" fmla="*/ 9143998 w 9143998"/>
              <a:gd name="connsiteY1" fmla="*/ 6857998 h 6857998"/>
              <a:gd name="connsiteX2" fmla="*/ 9143998 w 9143998"/>
              <a:gd name="connsiteY2" fmla="*/ 0 h 6857998"/>
              <a:gd name="connsiteX3" fmla="*/ 0 w 9143998"/>
              <a:gd name="connsiteY3" fmla="*/ 0 h 6857998"/>
              <a:gd name="connsiteX4" fmla="*/ 0 w 9143998"/>
              <a:gd name="connsiteY4" fmla="*/ 6857998 h 68579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3998" h="6857998">
                <a:moveTo>
                  <a:pt x="0" y="6857998"/>
                </a:moveTo>
                <a:lnTo>
                  <a:pt x="9143998" y="6857998"/>
                </a:lnTo>
                <a:lnTo>
                  <a:pt x="9143998" y="0"/>
                </a:lnTo>
                <a:lnTo>
                  <a:pt x="0" y="0"/>
                </a:lnTo>
                <a:lnTo>
                  <a:pt x="0" y="6857998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058" tIns="41029" rIns="82058" bIns="41029"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3556000" y="526677"/>
            <a:ext cx="2439450" cy="592863"/>
          </a:xfrm>
          <a:prstGeom prst="rect">
            <a:avLst/>
          </a:prstGeom>
          <a:noFill/>
        </p:spPr>
        <p:txBody>
          <a:bodyPr wrap="none" lIns="0" tIns="0" rIns="0" bIns="41029" rtlCol="0">
            <a:spAutoFit/>
          </a:bodyPr>
          <a:lstStyle/>
          <a:p>
            <a:pPr>
              <a:lnSpc>
                <a:spcPts val="4308"/>
              </a:lnSpc>
            </a:pPr>
            <a:r>
              <a:rPr lang="en-US" altLang="zh-CN" sz="3600" dirty="0">
                <a:solidFill>
                  <a:srgbClr val="1F497D"/>
                </a:solidFill>
                <a:latin typeface="Calibri" pitchFamily="18" charset="0"/>
                <a:cs typeface="Calibri" pitchFamily="18" charset="0"/>
              </a:rPr>
              <a:t>DataDepot    </a:t>
            </a:r>
          </a:p>
        </p:txBody>
      </p:sp>
      <p:sp>
        <p:nvSpPr>
          <p:cNvPr id="3" name="TextBox 1"/>
          <p:cNvSpPr txBox="1"/>
          <p:nvPr/>
        </p:nvSpPr>
        <p:spPr>
          <a:xfrm>
            <a:off x="912091" y="1243853"/>
            <a:ext cx="7664983" cy="490270"/>
          </a:xfrm>
          <a:prstGeom prst="rect">
            <a:avLst/>
          </a:prstGeom>
          <a:noFill/>
        </p:spPr>
        <p:txBody>
          <a:bodyPr wrap="none" lIns="0" tIns="0" rIns="0" bIns="41029" rtlCol="0">
            <a:spAutoFit/>
          </a:bodyPr>
          <a:lstStyle/>
          <a:p>
            <a:pPr>
              <a:lnSpc>
                <a:spcPts val="3500"/>
              </a:lnSpc>
            </a:pPr>
            <a:r>
              <a:rPr lang="en-US" altLang="zh-CN" sz="29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 </a:t>
            </a:r>
            <a:r>
              <a:rPr lang="en-US" altLang="zh-CN" sz="29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900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Data    warehousing    system    developed    for    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1223818" y="1669677"/>
            <a:ext cx="3654398" cy="490270"/>
          </a:xfrm>
          <a:prstGeom prst="rect">
            <a:avLst/>
          </a:prstGeom>
          <a:noFill/>
        </p:spPr>
        <p:txBody>
          <a:bodyPr wrap="none" lIns="0" tIns="0" rIns="0" bIns="41029" rtlCol="0">
            <a:spAutoFit/>
          </a:bodyPr>
          <a:lstStyle/>
          <a:p>
            <a:pPr>
              <a:lnSpc>
                <a:spcPts val="3500"/>
              </a:lnSpc>
            </a:pPr>
            <a:r>
              <a:rPr lang="en-US" altLang="zh-CN" sz="2900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stream    warehousing    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1327727" y="2162735"/>
            <a:ext cx="6879832" cy="438974"/>
          </a:xfrm>
          <a:prstGeom prst="rect">
            <a:avLst/>
          </a:prstGeom>
          <a:noFill/>
        </p:spPr>
        <p:txBody>
          <a:bodyPr wrap="none" lIns="0" tIns="0" rIns="0" bIns="41029" rtlCol="0">
            <a:spAutoFit/>
          </a:bodyPr>
          <a:lstStyle/>
          <a:p>
            <a:pPr>
              <a:lnSpc>
                <a:spcPts val="3051"/>
              </a:lnSpc>
            </a:pPr>
            <a:r>
              <a:rPr lang="en-US" altLang="zh-CN" sz="2500" dirty="0">
                <a:solidFill>
                  <a:srgbClr val="4F81BD"/>
                </a:solidFill>
                <a:latin typeface="Times New Roman" pitchFamily="18" charset="0"/>
                <a:cs typeface="Times New Roman" pitchFamily="18" charset="0"/>
              </a:rPr>
              <a:t>– </a:t>
            </a:r>
            <a:r>
              <a:rPr lang="en-US" altLang="zh-CN" sz="2500" dirty="0">
                <a:solidFill>
                  <a:srgbClr val="4F81BD"/>
                </a:solidFill>
                <a:latin typeface="Calibri" pitchFamily="18" charset="0"/>
                <a:cs typeface="Calibri" pitchFamily="18" charset="0"/>
              </a:rPr>
              <a:t>(Relatively)    independent    of    the    underlying    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1581727" y="2543735"/>
            <a:ext cx="1552861" cy="438974"/>
          </a:xfrm>
          <a:prstGeom prst="rect">
            <a:avLst/>
          </a:prstGeom>
          <a:noFill/>
        </p:spPr>
        <p:txBody>
          <a:bodyPr wrap="none" lIns="0" tIns="0" rIns="0" bIns="41029" rtlCol="0">
            <a:spAutoFit/>
          </a:bodyPr>
          <a:lstStyle/>
          <a:p>
            <a:pPr>
              <a:lnSpc>
                <a:spcPts val="3051"/>
              </a:lnSpc>
            </a:pPr>
            <a:r>
              <a:rPr lang="en-US" altLang="zh-CN" sz="2500" dirty="0">
                <a:solidFill>
                  <a:srgbClr val="4F81BD"/>
                </a:solidFill>
                <a:latin typeface="Calibri" pitchFamily="18" charset="0"/>
                <a:cs typeface="Calibri" pitchFamily="18" charset="0"/>
              </a:rPr>
              <a:t>database.    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912091" y="3014383"/>
            <a:ext cx="8459303" cy="490270"/>
          </a:xfrm>
          <a:prstGeom prst="rect">
            <a:avLst/>
          </a:prstGeom>
          <a:noFill/>
        </p:spPr>
        <p:txBody>
          <a:bodyPr wrap="none" lIns="0" tIns="0" rIns="0" bIns="41029" rtlCol="0">
            <a:spAutoFit/>
          </a:bodyPr>
          <a:lstStyle/>
          <a:p>
            <a:pPr>
              <a:lnSpc>
                <a:spcPts val="3500"/>
              </a:lnSpc>
            </a:pPr>
            <a:r>
              <a:rPr lang="en-US" altLang="zh-CN" sz="29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 </a:t>
            </a:r>
            <a:r>
              <a:rPr lang="en-US" altLang="zh-CN" sz="29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900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Technologies    for    pushing    updates    through    a    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1223818" y="3440206"/>
            <a:ext cx="1999522" cy="490270"/>
          </a:xfrm>
          <a:prstGeom prst="rect">
            <a:avLst/>
          </a:prstGeom>
          <a:noFill/>
        </p:spPr>
        <p:txBody>
          <a:bodyPr wrap="none" lIns="0" tIns="0" rIns="0" bIns="41029" rtlCol="0">
            <a:spAutoFit/>
          </a:bodyPr>
          <a:lstStyle/>
          <a:p>
            <a:pPr>
              <a:lnSpc>
                <a:spcPts val="3500"/>
              </a:lnSpc>
            </a:pPr>
            <a:r>
              <a:rPr lang="en-US" altLang="zh-CN" sz="2900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warehouse    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1327728" y="3966883"/>
            <a:ext cx="3520259" cy="900639"/>
          </a:xfrm>
          <a:prstGeom prst="rect">
            <a:avLst/>
          </a:prstGeom>
          <a:noFill/>
        </p:spPr>
        <p:txBody>
          <a:bodyPr wrap="none" lIns="0" tIns="0" rIns="0" bIns="41029" rtlCol="0">
            <a:spAutoFit/>
          </a:bodyPr>
          <a:lstStyle/>
          <a:p>
            <a:pPr>
              <a:lnSpc>
                <a:spcPts val="3051"/>
              </a:lnSpc>
            </a:pPr>
            <a:r>
              <a:rPr lang="en-US" altLang="zh-CN" sz="2500" dirty="0">
                <a:solidFill>
                  <a:srgbClr val="4F81BD"/>
                </a:solidFill>
                <a:latin typeface="Times New Roman" pitchFamily="18" charset="0"/>
                <a:cs typeface="Times New Roman" pitchFamily="18" charset="0"/>
              </a:rPr>
              <a:t>– </a:t>
            </a:r>
            <a:r>
              <a:rPr lang="en-US" altLang="zh-CN" sz="2500" dirty="0">
                <a:solidFill>
                  <a:srgbClr val="4F81BD"/>
                </a:solidFill>
                <a:latin typeface="Calibri" pitchFamily="18" charset="0"/>
                <a:cs typeface="Calibri" pitchFamily="18" charset="0"/>
              </a:rPr>
              <a:t>Update    Propagation    </a:t>
            </a:r>
          </a:p>
          <a:p>
            <a:pPr>
              <a:lnSpc>
                <a:spcPts val="3590"/>
              </a:lnSpc>
            </a:pPr>
            <a:r>
              <a:rPr lang="en-US" altLang="zh-CN" sz="2500" dirty="0">
                <a:solidFill>
                  <a:srgbClr val="4F81BD"/>
                </a:solidFill>
                <a:latin typeface="Times New Roman" pitchFamily="18" charset="0"/>
                <a:cs typeface="Times New Roman" pitchFamily="18" charset="0"/>
              </a:rPr>
              <a:t>– </a:t>
            </a:r>
            <a:r>
              <a:rPr lang="en-US" altLang="zh-CN" sz="2500" dirty="0">
                <a:solidFill>
                  <a:srgbClr val="4F81BD"/>
                </a:solidFill>
                <a:latin typeface="Calibri" pitchFamily="18" charset="0"/>
                <a:cs typeface="Calibri" pitchFamily="18" charset="0"/>
              </a:rPr>
              <a:t>Temporal    consistency    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1327727" y="4863353"/>
            <a:ext cx="7488781" cy="913463"/>
          </a:xfrm>
          <a:prstGeom prst="rect">
            <a:avLst/>
          </a:prstGeom>
          <a:noFill/>
        </p:spPr>
        <p:txBody>
          <a:bodyPr wrap="none" lIns="0" tIns="0" rIns="0" bIns="41029" rtlCol="0">
            <a:spAutoFit/>
          </a:bodyPr>
          <a:lstStyle/>
          <a:p>
            <a:pPr>
              <a:lnSpc>
                <a:spcPts val="3051"/>
              </a:lnSpc>
            </a:pPr>
            <a:r>
              <a:rPr lang="en-US" altLang="zh-CN" sz="2500" dirty="0">
                <a:solidFill>
                  <a:srgbClr val="4F81BD"/>
                </a:solidFill>
                <a:latin typeface="Times New Roman" pitchFamily="18" charset="0"/>
                <a:cs typeface="Times New Roman" pitchFamily="18" charset="0"/>
              </a:rPr>
              <a:t>– </a:t>
            </a:r>
            <a:r>
              <a:rPr lang="en-US" altLang="zh-CN" sz="2500" dirty="0">
                <a:solidFill>
                  <a:srgbClr val="4F81BD"/>
                </a:solidFill>
                <a:latin typeface="Calibri" pitchFamily="18" charset="0"/>
                <a:cs typeface="Calibri" pitchFamily="18" charset="0"/>
              </a:rPr>
              <a:t>Real-­‐Time    scheduling    in    a    stream    warehouse    </a:t>
            </a:r>
          </a:p>
          <a:p>
            <a:pPr>
              <a:lnSpc>
                <a:spcPts val="3679"/>
              </a:lnSpc>
            </a:pPr>
            <a:r>
              <a:rPr lang="en-US" altLang="zh-CN" sz="25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– </a:t>
            </a:r>
            <a:r>
              <a:rPr lang="en-US" altLang="zh-CN" sz="2500" dirty="0">
                <a:solidFill>
                  <a:srgbClr val="FF0000"/>
                </a:solidFill>
                <a:latin typeface="Calibri" pitchFamily="18" charset="0"/>
                <a:cs typeface="Calibri" pitchFamily="18" charset="0"/>
              </a:rPr>
              <a:t>Lukasz    Golab,    Vladislav    Shkapenyuk    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47560" y="6184000"/>
            <a:ext cx="4572000" cy="541174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ts val="3500"/>
              </a:lnSpc>
            </a:pPr>
            <a:r>
              <a:rPr lang="en-US" altLang="zh-CN" sz="1000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Theodore    Johnson   AT&amp;T Labs - Research </a:t>
            </a:r>
            <a:endParaRPr 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304215873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415637" y="403412"/>
            <a:ext cx="8312725" cy="6051175"/>
          </a:xfrm>
          <a:custGeom>
            <a:avLst/>
            <a:gdLst>
              <a:gd name="connsiteX0" fmla="*/ 0 w 9143998"/>
              <a:gd name="connsiteY0" fmla="*/ 6857998 h 6857998"/>
              <a:gd name="connsiteX1" fmla="*/ 9143998 w 9143998"/>
              <a:gd name="connsiteY1" fmla="*/ 6857998 h 6857998"/>
              <a:gd name="connsiteX2" fmla="*/ 9143998 w 9143998"/>
              <a:gd name="connsiteY2" fmla="*/ 0 h 6857998"/>
              <a:gd name="connsiteX3" fmla="*/ 0 w 9143998"/>
              <a:gd name="connsiteY3" fmla="*/ 0 h 6857998"/>
              <a:gd name="connsiteX4" fmla="*/ 0 w 9143998"/>
              <a:gd name="connsiteY4" fmla="*/ 6857998 h 68579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3998" h="6857998">
                <a:moveTo>
                  <a:pt x="0" y="6857998"/>
                </a:moveTo>
                <a:lnTo>
                  <a:pt x="9143998" y="6857998"/>
                </a:lnTo>
                <a:lnTo>
                  <a:pt x="9143998" y="0"/>
                </a:lnTo>
                <a:lnTo>
                  <a:pt x="0" y="0"/>
                </a:lnTo>
                <a:lnTo>
                  <a:pt x="0" y="6857998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058" tIns="41029" rIns="82058" bIns="41029"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2944091" y="515471"/>
            <a:ext cx="4264373" cy="592863"/>
          </a:xfrm>
          <a:prstGeom prst="rect">
            <a:avLst/>
          </a:prstGeom>
          <a:noFill/>
        </p:spPr>
        <p:txBody>
          <a:bodyPr wrap="none" lIns="0" tIns="0" rIns="0" bIns="41029" rtlCol="0">
            <a:spAutoFit/>
          </a:bodyPr>
          <a:lstStyle/>
          <a:p>
            <a:pPr>
              <a:lnSpc>
                <a:spcPts val="4308"/>
              </a:lnSpc>
            </a:pPr>
            <a:r>
              <a:rPr lang="en-US" altLang="zh-CN" sz="3600" dirty="0">
                <a:solidFill>
                  <a:srgbClr val="1F497D"/>
                </a:solidFill>
                <a:latin typeface="Calibri" pitchFamily="18" charset="0"/>
                <a:cs typeface="Calibri" pitchFamily="18" charset="0"/>
              </a:rPr>
              <a:t>Many    Data    Feeds    </a:t>
            </a:r>
          </a:p>
        </p:txBody>
      </p:sp>
      <p:sp>
        <p:nvSpPr>
          <p:cNvPr id="3" name="TextBox 1"/>
          <p:cNvSpPr txBox="1"/>
          <p:nvPr/>
        </p:nvSpPr>
        <p:spPr>
          <a:xfrm>
            <a:off x="912091" y="1109383"/>
            <a:ext cx="8299451" cy="772399"/>
          </a:xfrm>
          <a:prstGeom prst="rect">
            <a:avLst/>
          </a:prstGeom>
          <a:noFill/>
        </p:spPr>
        <p:txBody>
          <a:bodyPr wrap="none" lIns="0" tIns="0" rIns="0" bIns="41029" rtlCol="0">
            <a:spAutoFit/>
          </a:bodyPr>
          <a:lstStyle/>
          <a:p>
            <a:pPr>
              <a:lnSpc>
                <a:spcPts val="3231"/>
              </a:lnSpc>
              <a:tabLst>
                <a:tab pos="307718" algn="l"/>
              </a:tabLst>
            </a:pPr>
            <a:r>
              <a:rPr lang="en-US" altLang="zh-CN" sz="27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 </a:t>
            </a:r>
            <a:r>
              <a:rPr lang="en-US" altLang="zh-CN" sz="27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700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The    value    of    a    warehouse    is    the    ability    to    </a:t>
            </a:r>
          </a:p>
          <a:p>
            <a:pPr>
              <a:lnSpc>
                <a:spcPts val="2513"/>
              </a:lnSpc>
              <a:tabLst>
                <a:tab pos="307718" algn="l"/>
              </a:tabLst>
            </a:pPr>
            <a:r>
              <a:rPr lang="en-US" altLang="zh-CN" dirty="0"/>
              <a:t>	</a:t>
            </a:r>
            <a:r>
              <a:rPr lang="en-US" altLang="zh-CN" sz="2700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correlate    diﬀerent    streams    of    informaIon.    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1327727" y="1815353"/>
            <a:ext cx="8072979" cy="386717"/>
          </a:xfrm>
          <a:prstGeom prst="rect">
            <a:avLst/>
          </a:prstGeom>
          <a:noFill/>
        </p:spPr>
        <p:txBody>
          <a:bodyPr wrap="none" lIns="0" tIns="0" rIns="0" bIns="41029" rtlCol="0">
            <a:spAutoFit/>
          </a:bodyPr>
          <a:lstStyle/>
          <a:p>
            <a:pPr>
              <a:lnSpc>
                <a:spcPts val="2782"/>
              </a:lnSpc>
            </a:pPr>
            <a:r>
              <a:rPr lang="en-US" altLang="zh-CN" sz="2300" dirty="0">
                <a:solidFill>
                  <a:srgbClr val="1F497D"/>
                </a:solidFill>
                <a:latin typeface="Times New Roman" pitchFamily="18" charset="0"/>
                <a:cs typeface="Times New Roman" pitchFamily="18" charset="0"/>
              </a:rPr>
              <a:t>– </a:t>
            </a:r>
            <a:r>
              <a:rPr lang="en-US" altLang="zh-CN" sz="2300" dirty="0">
                <a:solidFill>
                  <a:srgbClr val="1F497D"/>
                </a:solidFill>
                <a:latin typeface="Calibri" pitchFamily="18" charset="0"/>
                <a:cs typeface="Calibri" pitchFamily="18" charset="0"/>
              </a:rPr>
              <a:t>Correlate    periods    of    high    packet    loss    on    the    active    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1581727" y="2106706"/>
            <a:ext cx="7207614" cy="964759"/>
          </a:xfrm>
          <a:prstGeom prst="rect">
            <a:avLst/>
          </a:prstGeom>
          <a:noFill/>
        </p:spPr>
        <p:txBody>
          <a:bodyPr wrap="none" lIns="0" tIns="0" rIns="0" bIns="41029" rtlCol="0">
            <a:spAutoFit/>
          </a:bodyPr>
          <a:lstStyle/>
          <a:p>
            <a:pPr>
              <a:lnSpc>
                <a:spcPts val="2782"/>
              </a:lnSpc>
            </a:pPr>
            <a:r>
              <a:rPr lang="en-US" altLang="zh-CN" sz="2300" dirty="0">
                <a:solidFill>
                  <a:srgbClr val="1F497D"/>
                </a:solidFill>
                <a:latin typeface="Calibri" pitchFamily="18" charset="0"/>
                <a:cs typeface="Calibri" pitchFamily="18" charset="0"/>
              </a:rPr>
              <a:t>measurement    probes    with    the    router    CPU    and    </a:t>
            </a:r>
          </a:p>
          <a:p>
            <a:pPr>
              <a:lnSpc>
                <a:spcPts val="2154"/>
              </a:lnSpc>
            </a:pPr>
            <a:r>
              <a:rPr lang="en-US" altLang="zh-CN" sz="2300" dirty="0">
                <a:solidFill>
                  <a:srgbClr val="1F497D"/>
                </a:solidFill>
                <a:latin typeface="Calibri" pitchFamily="18" charset="0"/>
                <a:cs typeface="Calibri" pitchFamily="18" charset="0"/>
              </a:rPr>
              <a:t>Memory    utilization    on    the    routers    on    the    path    </a:t>
            </a:r>
          </a:p>
          <a:p>
            <a:pPr>
              <a:lnSpc>
                <a:spcPts val="2154"/>
              </a:lnSpc>
            </a:pPr>
            <a:r>
              <a:rPr lang="en-US" altLang="zh-CN" sz="2300" dirty="0">
                <a:solidFill>
                  <a:srgbClr val="1F497D"/>
                </a:solidFill>
                <a:latin typeface="Calibri" pitchFamily="18" charset="0"/>
                <a:cs typeface="Calibri" pitchFamily="18" charset="0"/>
              </a:rPr>
              <a:t>between    the    measurement    probes.    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912091" y="3003176"/>
            <a:ext cx="7304115" cy="451798"/>
          </a:xfrm>
          <a:prstGeom prst="rect">
            <a:avLst/>
          </a:prstGeom>
          <a:noFill/>
        </p:spPr>
        <p:txBody>
          <a:bodyPr wrap="none" lIns="0" tIns="0" rIns="0" bIns="41029" rtlCol="0">
            <a:spAutoFit/>
          </a:bodyPr>
          <a:lstStyle/>
          <a:p>
            <a:pPr>
              <a:lnSpc>
                <a:spcPts val="3231"/>
              </a:lnSpc>
            </a:pPr>
            <a:r>
              <a:rPr lang="en-US" altLang="zh-CN" sz="27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 </a:t>
            </a:r>
            <a:r>
              <a:rPr lang="en-US" altLang="zh-CN" sz="27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700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Diﬀerent    feeds    have    diﬀerent    time    lags    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1327727" y="3406588"/>
            <a:ext cx="8127418" cy="386717"/>
          </a:xfrm>
          <a:prstGeom prst="rect">
            <a:avLst/>
          </a:prstGeom>
          <a:noFill/>
        </p:spPr>
        <p:txBody>
          <a:bodyPr wrap="none" lIns="0" tIns="0" rIns="0" bIns="41029" rtlCol="0">
            <a:spAutoFit/>
          </a:bodyPr>
          <a:lstStyle/>
          <a:p>
            <a:pPr>
              <a:lnSpc>
                <a:spcPts val="2782"/>
              </a:lnSpc>
            </a:pPr>
            <a:r>
              <a:rPr lang="en-US" altLang="zh-CN" sz="2300" dirty="0">
                <a:solidFill>
                  <a:srgbClr val="1F497D"/>
                </a:solidFill>
                <a:latin typeface="Times New Roman" pitchFamily="18" charset="0"/>
                <a:cs typeface="Times New Roman" pitchFamily="18" charset="0"/>
              </a:rPr>
              <a:t>– </a:t>
            </a:r>
            <a:r>
              <a:rPr lang="en-US" altLang="zh-CN" sz="2300" dirty="0">
                <a:solidFill>
                  <a:srgbClr val="1F497D"/>
                </a:solidFill>
                <a:latin typeface="Calibri" pitchFamily="18" charset="0"/>
                <a:cs typeface="Calibri" pitchFamily="18" charset="0"/>
              </a:rPr>
              <a:t>Active    measurements:    45    minutes,    SNMP:    15    minutes    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912091" y="3753970"/>
            <a:ext cx="1857753" cy="451798"/>
          </a:xfrm>
          <a:prstGeom prst="rect">
            <a:avLst/>
          </a:prstGeom>
          <a:noFill/>
        </p:spPr>
        <p:txBody>
          <a:bodyPr wrap="none" lIns="0" tIns="0" rIns="0" bIns="41029" rtlCol="0">
            <a:spAutoFit/>
          </a:bodyPr>
          <a:lstStyle/>
          <a:p>
            <a:pPr>
              <a:lnSpc>
                <a:spcPts val="3231"/>
              </a:lnSpc>
            </a:pPr>
            <a:r>
              <a:rPr lang="en-US" altLang="zh-CN" sz="27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 </a:t>
            </a:r>
            <a:r>
              <a:rPr lang="en-US" altLang="zh-CN" sz="27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700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Darkstar    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1327727" y="4157383"/>
            <a:ext cx="7464416" cy="400502"/>
          </a:xfrm>
          <a:prstGeom prst="rect">
            <a:avLst/>
          </a:prstGeom>
          <a:noFill/>
        </p:spPr>
        <p:txBody>
          <a:bodyPr wrap="none" lIns="0" tIns="0" rIns="0" bIns="41029" rtlCol="0">
            <a:spAutoFit/>
          </a:bodyPr>
          <a:lstStyle/>
          <a:p>
            <a:pPr>
              <a:lnSpc>
                <a:spcPts val="2782"/>
              </a:lnSpc>
            </a:pPr>
            <a:r>
              <a:rPr lang="en-US" altLang="zh-CN" sz="2300" dirty="0">
                <a:solidFill>
                  <a:srgbClr val="1F497D"/>
                </a:solidFill>
                <a:latin typeface="Times New Roman" pitchFamily="18" charset="0"/>
                <a:cs typeface="Times New Roman" pitchFamily="18" charset="0"/>
              </a:rPr>
              <a:t>– </a:t>
            </a:r>
            <a:r>
              <a:rPr lang="en-US" altLang="zh-CN" sz="2300" dirty="0">
                <a:solidFill>
                  <a:srgbClr val="1F497D"/>
                </a:solidFill>
                <a:latin typeface="Calibri" pitchFamily="18" charset="0"/>
                <a:cs typeface="Calibri" pitchFamily="18" charset="0"/>
              </a:rPr>
              <a:t>Warehouse    of    network    performance,    conﬁguration,    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1581727" y="4448735"/>
            <a:ext cx="2348463" cy="400502"/>
          </a:xfrm>
          <a:prstGeom prst="rect">
            <a:avLst/>
          </a:prstGeom>
          <a:noFill/>
        </p:spPr>
        <p:txBody>
          <a:bodyPr wrap="none" lIns="0" tIns="0" rIns="0" bIns="41029" rtlCol="0">
            <a:spAutoFit/>
          </a:bodyPr>
          <a:lstStyle/>
          <a:p>
            <a:pPr>
              <a:lnSpc>
                <a:spcPts val="2782"/>
              </a:lnSpc>
            </a:pPr>
            <a:r>
              <a:rPr lang="en-US" altLang="zh-CN" sz="2300" dirty="0">
                <a:solidFill>
                  <a:srgbClr val="1F497D"/>
                </a:solidFill>
                <a:latin typeface="Calibri" pitchFamily="18" charset="0"/>
                <a:cs typeface="Calibri" pitchFamily="18" charset="0"/>
              </a:rPr>
              <a:t>and    alert    data    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1327727" y="4807323"/>
            <a:ext cx="7914346" cy="759575"/>
          </a:xfrm>
          <a:prstGeom prst="rect">
            <a:avLst/>
          </a:prstGeom>
          <a:noFill/>
        </p:spPr>
        <p:txBody>
          <a:bodyPr wrap="none" lIns="0" tIns="0" rIns="0" bIns="41029" rtlCol="0">
            <a:spAutoFit/>
          </a:bodyPr>
          <a:lstStyle/>
          <a:p>
            <a:pPr>
              <a:lnSpc>
                <a:spcPts val="2782"/>
              </a:lnSpc>
            </a:pPr>
            <a:r>
              <a:rPr lang="en-US" altLang="zh-CN" sz="2300" dirty="0">
                <a:solidFill>
                  <a:srgbClr val="1F497D"/>
                </a:solidFill>
                <a:latin typeface="Times New Roman" pitchFamily="18" charset="0"/>
                <a:cs typeface="Times New Roman" pitchFamily="18" charset="0"/>
              </a:rPr>
              <a:t>– </a:t>
            </a:r>
            <a:r>
              <a:rPr lang="en-US" altLang="zh-CN" sz="2300" dirty="0">
                <a:solidFill>
                  <a:srgbClr val="1F497D"/>
                </a:solidFill>
                <a:latin typeface="Calibri" pitchFamily="18" charset="0"/>
                <a:cs typeface="Calibri" pitchFamily="18" charset="0"/>
              </a:rPr>
              <a:t>Used    for    research,    billing,    network    troubleshooting    </a:t>
            </a:r>
          </a:p>
          <a:p>
            <a:pPr>
              <a:lnSpc>
                <a:spcPts val="2782"/>
              </a:lnSpc>
            </a:pPr>
            <a:r>
              <a:rPr lang="en-US" altLang="zh-CN" sz="2300" dirty="0">
                <a:solidFill>
                  <a:srgbClr val="1F497D"/>
                </a:solidFill>
                <a:latin typeface="Times New Roman" pitchFamily="18" charset="0"/>
                <a:cs typeface="Times New Roman" pitchFamily="18" charset="0"/>
              </a:rPr>
              <a:t>– </a:t>
            </a:r>
            <a:r>
              <a:rPr lang="en-US" altLang="zh-CN" sz="2300" dirty="0">
                <a:solidFill>
                  <a:srgbClr val="1F497D"/>
                </a:solidFill>
                <a:latin typeface="Calibri" pitchFamily="18" charset="0"/>
                <a:cs typeface="Calibri" pitchFamily="18" charset="0"/>
              </a:rPr>
              <a:t>100    data    feeds,    700    tables    as    of    December    2010.    </a:t>
            </a:r>
          </a:p>
        </p:txBody>
      </p:sp>
      <p:sp>
        <p:nvSpPr>
          <p:cNvPr id="13" name="Rectangle 12"/>
          <p:cNvSpPr/>
          <p:nvPr/>
        </p:nvSpPr>
        <p:spPr>
          <a:xfrm>
            <a:off x="247560" y="6184000"/>
            <a:ext cx="4572000" cy="541174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ts val="3500"/>
              </a:lnSpc>
            </a:pPr>
            <a:r>
              <a:rPr lang="en-US" altLang="zh-CN" sz="1000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Theodore    Johnson   AT&amp;T Labs - Research </a:t>
            </a:r>
            <a:endParaRPr 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299057685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415637" y="403412"/>
            <a:ext cx="8312725" cy="6051175"/>
          </a:xfrm>
          <a:custGeom>
            <a:avLst/>
            <a:gdLst>
              <a:gd name="connsiteX0" fmla="*/ 0 w 9143998"/>
              <a:gd name="connsiteY0" fmla="*/ 6857998 h 6857998"/>
              <a:gd name="connsiteX1" fmla="*/ 9143998 w 9143998"/>
              <a:gd name="connsiteY1" fmla="*/ 6857998 h 6857998"/>
              <a:gd name="connsiteX2" fmla="*/ 9143998 w 9143998"/>
              <a:gd name="connsiteY2" fmla="*/ 0 h 6857998"/>
              <a:gd name="connsiteX3" fmla="*/ 0 w 9143998"/>
              <a:gd name="connsiteY3" fmla="*/ 0 h 6857998"/>
              <a:gd name="connsiteX4" fmla="*/ 0 w 9143998"/>
              <a:gd name="connsiteY4" fmla="*/ 6857998 h 68579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3998" h="6857998">
                <a:moveTo>
                  <a:pt x="0" y="6857998"/>
                </a:moveTo>
                <a:lnTo>
                  <a:pt x="9143998" y="6857998"/>
                </a:lnTo>
                <a:lnTo>
                  <a:pt x="9143998" y="0"/>
                </a:lnTo>
                <a:lnTo>
                  <a:pt x="0" y="0"/>
                </a:lnTo>
                <a:lnTo>
                  <a:pt x="0" y="6857998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058" tIns="41029" rIns="82058" bIns="41029"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1314768" y="1975895"/>
            <a:ext cx="4173328" cy="345781"/>
          </a:xfrm>
          <a:custGeom>
            <a:avLst/>
            <a:gdLst>
              <a:gd name="connsiteX0" fmla="*/ 0 w 4590661"/>
              <a:gd name="connsiteY0" fmla="*/ 391885 h 391885"/>
              <a:gd name="connsiteX1" fmla="*/ 4590661 w 4590661"/>
              <a:gd name="connsiteY1" fmla="*/ 391885 h 391885"/>
              <a:gd name="connsiteX2" fmla="*/ 4590661 w 4590661"/>
              <a:gd name="connsiteY2" fmla="*/ 0 h 391885"/>
              <a:gd name="connsiteX3" fmla="*/ 0 w 4590661"/>
              <a:gd name="connsiteY3" fmla="*/ 0 h 391885"/>
              <a:gd name="connsiteX4" fmla="*/ 0 w 4590661"/>
              <a:gd name="connsiteY4" fmla="*/ 391885 h 39188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90661" h="391885">
                <a:moveTo>
                  <a:pt x="0" y="391885"/>
                </a:moveTo>
                <a:lnTo>
                  <a:pt x="4590661" y="391885"/>
                </a:lnTo>
                <a:lnTo>
                  <a:pt x="4590661" y="0"/>
                </a:lnTo>
                <a:lnTo>
                  <a:pt x="0" y="0"/>
                </a:lnTo>
                <a:lnTo>
                  <a:pt x="0" y="391885"/>
                </a:lnTo>
              </a:path>
            </a:pathLst>
          </a:custGeom>
          <a:solidFill>
            <a:srgbClr val="254061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058" tIns="41029" rIns="82058" bIns="41029"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1303222" y="1964689"/>
            <a:ext cx="4196418" cy="368193"/>
          </a:xfrm>
          <a:custGeom>
            <a:avLst/>
            <a:gdLst>
              <a:gd name="connsiteX0" fmla="*/ 12700 w 4616060"/>
              <a:gd name="connsiteY0" fmla="*/ 12700 h 417285"/>
              <a:gd name="connsiteX1" fmla="*/ 4603360 w 4616060"/>
              <a:gd name="connsiteY1" fmla="*/ 12700 h 417285"/>
              <a:gd name="connsiteX2" fmla="*/ 4603360 w 4616060"/>
              <a:gd name="connsiteY2" fmla="*/ 404585 h 417285"/>
              <a:gd name="connsiteX3" fmla="*/ 12700 w 4616060"/>
              <a:gd name="connsiteY3" fmla="*/ 404585 h 417285"/>
              <a:gd name="connsiteX4" fmla="*/ 12700 w 4616060"/>
              <a:gd name="connsiteY4" fmla="*/ 12700 h 41728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16060" h="417285">
                <a:moveTo>
                  <a:pt x="12700" y="12700"/>
                </a:moveTo>
                <a:lnTo>
                  <a:pt x="4603360" y="12700"/>
                </a:lnTo>
                <a:lnTo>
                  <a:pt x="4603360" y="404585"/>
                </a:lnTo>
                <a:lnTo>
                  <a:pt x="12700" y="404585"/>
                </a:lnTo>
                <a:lnTo>
                  <a:pt x="12700" y="12700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254061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058" tIns="41029" rIns="82058" bIns="41029"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1317594" y="3641684"/>
            <a:ext cx="4645513" cy="345781"/>
          </a:xfrm>
          <a:custGeom>
            <a:avLst/>
            <a:gdLst>
              <a:gd name="connsiteX0" fmla="*/ 0 w 5110064"/>
              <a:gd name="connsiteY0" fmla="*/ 391885 h 391885"/>
              <a:gd name="connsiteX1" fmla="*/ 5110065 w 5110064"/>
              <a:gd name="connsiteY1" fmla="*/ 391885 h 391885"/>
              <a:gd name="connsiteX2" fmla="*/ 5110065 w 5110064"/>
              <a:gd name="connsiteY2" fmla="*/ 0 h 391885"/>
              <a:gd name="connsiteX3" fmla="*/ 0 w 5110064"/>
              <a:gd name="connsiteY3" fmla="*/ 0 h 391885"/>
              <a:gd name="connsiteX4" fmla="*/ 0 w 5110064"/>
              <a:gd name="connsiteY4" fmla="*/ 391885 h 39188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110064" h="391885">
                <a:moveTo>
                  <a:pt x="0" y="391885"/>
                </a:moveTo>
                <a:lnTo>
                  <a:pt x="5110065" y="391885"/>
                </a:lnTo>
                <a:lnTo>
                  <a:pt x="5110065" y="0"/>
                </a:lnTo>
                <a:lnTo>
                  <a:pt x="0" y="0"/>
                </a:lnTo>
                <a:lnTo>
                  <a:pt x="0" y="391885"/>
                </a:lnTo>
              </a:path>
            </a:pathLst>
          </a:custGeom>
          <a:solidFill>
            <a:srgbClr val="953735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058" tIns="41029" rIns="82058" bIns="41029"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1306048" y="3630478"/>
            <a:ext cx="4668604" cy="368193"/>
          </a:xfrm>
          <a:custGeom>
            <a:avLst/>
            <a:gdLst>
              <a:gd name="connsiteX0" fmla="*/ 12700 w 5135464"/>
              <a:gd name="connsiteY0" fmla="*/ 12700 h 417285"/>
              <a:gd name="connsiteX1" fmla="*/ 5122765 w 5135464"/>
              <a:gd name="connsiteY1" fmla="*/ 12700 h 417285"/>
              <a:gd name="connsiteX2" fmla="*/ 5122765 w 5135464"/>
              <a:gd name="connsiteY2" fmla="*/ 404585 h 417285"/>
              <a:gd name="connsiteX3" fmla="*/ 12700 w 5135464"/>
              <a:gd name="connsiteY3" fmla="*/ 404585 h 417285"/>
              <a:gd name="connsiteX4" fmla="*/ 12700 w 5135464"/>
              <a:gd name="connsiteY4" fmla="*/ 12700 h 41728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135464" h="417285">
                <a:moveTo>
                  <a:pt x="12700" y="12700"/>
                </a:moveTo>
                <a:lnTo>
                  <a:pt x="5122765" y="12700"/>
                </a:lnTo>
                <a:lnTo>
                  <a:pt x="5122765" y="404585"/>
                </a:lnTo>
                <a:lnTo>
                  <a:pt x="12700" y="404585"/>
                </a:lnTo>
                <a:lnTo>
                  <a:pt x="12700" y="12700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953735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058" tIns="41029" rIns="82058" bIns="41029"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5496578" y="1978639"/>
            <a:ext cx="740794" cy="345781"/>
          </a:xfrm>
          <a:custGeom>
            <a:avLst/>
            <a:gdLst>
              <a:gd name="connsiteX0" fmla="*/ 0 w 814873"/>
              <a:gd name="connsiteY0" fmla="*/ 391885 h 391885"/>
              <a:gd name="connsiteX1" fmla="*/ 814873 w 814873"/>
              <a:gd name="connsiteY1" fmla="*/ 391885 h 391885"/>
              <a:gd name="connsiteX2" fmla="*/ 814873 w 814873"/>
              <a:gd name="connsiteY2" fmla="*/ 0 h 391885"/>
              <a:gd name="connsiteX3" fmla="*/ 0 w 814873"/>
              <a:gd name="connsiteY3" fmla="*/ 0 h 391885"/>
              <a:gd name="connsiteX4" fmla="*/ 0 w 814873"/>
              <a:gd name="connsiteY4" fmla="*/ 391885 h 39188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14873" h="391885">
                <a:moveTo>
                  <a:pt x="0" y="391885"/>
                </a:moveTo>
                <a:lnTo>
                  <a:pt x="814873" y="391885"/>
                </a:lnTo>
                <a:lnTo>
                  <a:pt x="814873" y="0"/>
                </a:lnTo>
                <a:lnTo>
                  <a:pt x="0" y="0"/>
                </a:lnTo>
                <a:lnTo>
                  <a:pt x="0" y="391885"/>
                </a:lnTo>
              </a:path>
            </a:pathLst>
          </a:custGeom>
          <a:solidFill>
            <a:srgbClr val="95B3D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058" tIns="41029" rIns="82058" bIns="41029"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5485032" y="1967433"/>
            <a:ext cx="763885" cy="368193"/>
          </a:xfrm>
          <a:custGeom>
            <a:avLst/>
            <a:gdLst>
              <a:gd name="connsiteX0" fmla="*/ 12700 w 840273"/>
              <a:gd name="connsiteY0" fmla="*/ 12700 h 417285"/>
              <a:gd name="connsiteX1" fmla="*/ 827573 w 840273"/>
              <a:gd name="connsiteY1" fmla="*/ 12700 h 417285"/>
              <a:gd name="connsiteX2" fmla="*/ 827573 w 840273"/>
              <a:gd name="connsiteY2" fmla="*/ 404585 h 417285"/>
              <a:gd name="connsiteX3" fmla="*/ 12700 w 840273"/>
              <a:gd name="connsiteY3" fmla="*/ 404585 h 417285"/>
              <a:gd name="connsiteX4" fmla="*/ 12700 w 840273"/>
              <a:gd name="connsiteY4" fmla="*/ 12700 h 41728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40273" h="417285">
                <a:moveTo>
                  <a:pt x="12700" y="12700"/>
                </a:moveTo>
                <a:lnTo>
                  <a:pt x="827573" y="12700"/>
                </a:lnTo>
                <a:lnTo>
                  <a:pt x="827573" y="404585"/>
                </a:lnTo>
                <a:lnTo>
                  <a:pt x="12700" y="404585"/>
                </a:lnTo>
                <a:lnTo>
                  <a:pt x="12700" y="12700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95B3D7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058" tIns="41029" rIns="82058" bIns="41029"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5974416" y="3636195"/>
            <a:ext cx="981128" cy="345781"/>
          </a:xfrm>
          <a:custGeom>
            <a:avLst/>
            <a:gdLst>
              <a:gd name="connsiteX0" fmla="*/ 0 w 1079241"/>
              <a:gd name="connsiteY0" fmla="*/ 391885 h 391885"/>
              <a:gd name="connsiteX1" fmla="*/ 1079241 w 1079241"/>
              <a:gd name="connsiteY1" fmla="*/ 391885 h 391885"/>
              <a:gd name="connsiteX2" fmla="*/ 1079241 w 1079241"/>
              <a:gd name="connsiteY2" fmla="*/ 0 h 391885"/>
              <a:gd name="connsiteX3" fmla="*/ 0 w 1079241"/>
              <a:gd name="connsiteY3" fmla="*/ 0 h 391885"/>
              <a:gd name="connsiteX4" fmla="*/ 0 w 1079241"/>
              <a:gd name="connsiteY4" fmla="*/ 391885 h 39188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79241" h="391885">
                <a:moveTo>
                  <a:pt x="0" y="391885"/>
                </a:moveTo>
                <a:lnTo>
                  <a:pt x="1079241" y="391885"/>
                </a:lnTo>
                <a:lnTo>
                  <a:pt x="1079241" y="0"/>
                </a:lnTo>
                <a:lnTo>
                  <a:pt x="0" y="0"/>
                </a:lnTo>
                <a:lnTo>
                  <a:pt x="0" y="391885"/>
                </a:lnTo>
              </a:path>
            </a:pathLst>
          </a:custGeom>
          <a:solidFill>
            <a:srgbClr val="D99694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058" tIns="41029" rIns="82058" bIns="41029"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5962871" y="3624989"/>
            <a:ext cx="1004219" cy="368193"/>
          </a:xfrm>
          <a:custGeom>
            <a:avLst/>
            <a:gdLst>
              <a:gd name="connsiteX0" fmla="*/ 12700 w 1104641"/>
              <a:gd name="connsiteY0" fmla="*/ 12700 h 417285"/>
              <a:gd name="connsiteX1" fmla="*/ 1091941 w 1104641"/>
              <a:gd name="connsiteY1" fmla="*/ 12700 h 417285"/>
              <a:gd name="connsiteX2" fmla="*/ 1091941 w 1104641"/>
              <a:gd name="connsiteY2" fmla="*/ 404585 h 417285"/>
              <a:gd name="connsiteX3" fmla="*/ 12700 w 1104641"/>
              <a:gd name="connsiteY3" fmla="*/ 404585 h 417285"/>
              <a:gd name="connsiteX4" fmla="*/ 12700 w 1104641"/>
              <a:gd name="connsiteY4" fmla="*/ 12700 h 41728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04641" h="417285">
                <a:moveTo>
                  <a:pt x="12700" y="12700"/>
                </a:moveTo>
                <a:lnTo>
                  <a:pt x="1091941" y="12700"/>
                </a:lnTo>
                <a:lnTo>
                  <a:pt x="1091941" y="404585"/>
                </a:lnTo>
                <a:lnTo>
                  <a:pt x="12700" y="404585"/>
                </a:lnTo>
                <a:lnTo>
                  <a:pt x="12700" y="12700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D99694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058" tIns="41029" rIns="82058" bIns="41029"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1275183" y="2804673"/>
            <a:ext cx="4221395" cy="345781"/>
          </a:xfrm>
          <a:custGeom>
            <a:avLst/>
            <a:gdLst>
              <a:gd name="connsiteX0" fmla="*/ 0 w 4643535"/>
              <a:gd name="connsiteY0" fmla="*/ 391885 h 391885"/>
              <a:gd name="connsiteX1" fmla="*/ 4643535 w 4643535"/>
              <a:gd name="connsiteY1" fmla="*/ 391885 h 391885"/>
              <a:gd name="connsiteX2" fmla="*/ 4643535 w 4643535"/>
              <a:gd name="connsiteY2" fmla="*/ 0 h 391885"/>
              <a:gd name="connsiteX3" fmla="*/ 0 w 4643535"/>
              <a:gd name="connsiteY3" fmla="*/ 0 h 391885"/>
              <a:gd name="connsiteX4" fmla="*/ 0 w 4643535"/>
              <a:gd name="connsiteY4" fmla="*/ 391885 h 39188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43535" h="391885">
                <a:moveTo>
                  <a:pt x="0" y="391885"/>
                </a:moveTo>
                <a:lnTo>
                  <a:pt x="4643535" y="391885"/>
                </a:lnTo>
                <a:lnTo>
                  <a:pt x="4643535" y="0"/>
                </a:lnTo>
                <a:lnTo>
                  <a:pt x="0" y="0"/>
                </a:lnTo>
                <a:lnTo>
                  <a:pt x="0" y="391885"/>
                </a:lnTo>
              </a:path>
            </a:pathLst>
          </a:custGeom>
          <a:solidFill>
            <a:srgbClr val="40315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058" tIns="41029" rIns="82058" bIns="41029"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1263638" y="2793467"/>
            <a:ext cx="4244485" cy="368193"/>
          </a:xfrm>
          <a:custGeom>
            <a:avLst/>
            <a:gdLst>
              <a:gd name="connsiteX0" fmla="*/ 12700 w 4668934"/>
              <a:gd name="connsiteY0" fmla="*/ 12700 h 417285"/>
              <a:gd name="connsiteX1" fmla="*/ 4656234 w 4668934"/>
              <a:gd name="connsiteY1" fmla="*/ 12700 h 417285"/>
              <a:gd name="connsiteX2" fmla="*/ 4656234 w 4668934"/>
              <a:gd name="connsiteY2" fmla="*/ 404585 h 417285"/>
              <a:gd name="connsiteX3" fmla="*/ 12700 w 4668934"/>
              <a:gd name="connsiteY3" fmla="*/ 404585 h 417285"/>
              <a:gd name="connsiteX4" fmla="*/ 12700 w 4668934"/>
              <a:gd name="connsiteY4" fmla="*/ 12700 h 41728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68934" h="417285">
                <a:moveTo>
                  <a:pt x="12700" y="12700"/>
                </a:moveTo>
                <a:lnTo>
                  <a:pt x="4656234" y="12700"/>
                </a:lnTo>
                <a:lnTo>
                  <a:pt x="4656234" y="404585"/>
                </a:lnTo>
                <a:lnTo>
                  <a:pt x="12700" y="404585"/>
                </a:lnTo>
                <a:lnTo>
                  <a:pt x="12700" y="12700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403152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058" tIns="41029" rIns="82058" bIns="41029"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5510714" y="2807417"/>
            <a:ext cx="409982" cy="345781"/>
          </a:xfrm>
          <a:custGeom>
            <a:avLst/>
            <a:gdLst>
              <a:gd name="connsiteX0" fmla="*/ 0 w 450980"/>
              <a:gd name="connsiteY0" fmla="*/ 391885 h 391885"/>
              <a:gd name="connsiteX1" fmla="*/ 450980 w 450980"/>
              <a:gd name="connsiteY1" fmla="*/ 391885 h 391885"/>
              <a:gd name="connsiteX2" fmla="*/ 450980 w 450980"/>
              <a:gd name="connsiteY2" fmla="*/ 0 h 391885"/>
              <a:gd name="connsiteX3" fmla="*/ 0 w 450980"/>
              <a:gd name="connsiteY3" fmla="*/ 0 h 391885"/>
              <a:gd name="connsiteX4" fmla="*/ 0 w 450980"/>
              <a:gd name="connsiteY4" fmla="*/ 391885 h 39188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0980" h="391885">
                <a:moveTo>
                  <a:pt x="0" y="391885"/>
                </a:moveTo>
                <a:lnTo>
                  <a:pt x="450980" y="391885"/>
                </a:lnTo>
                <a:lnTo>
                  <a:pt x="450980" y="0"/>
                </a:lnTo>
                <a:lnTo>
                  <a:pt x="0" y="0"/>
                </a:lnTo>
                <a:lnTo>
                  <a:pt x="0" y="391885"/>
                </a:lnTo>
              </a:path>
            </a:pathLst>
          </a:custGeom>
          <a:solidFill>
            <a:srgbClr val="604A7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058" tIns="41029" rIns="82058" bIns="41029"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5499169" y="2796212"/>
            <a:ext cx="433073" cy="368193"/>
          </a:xfrm>
          <a:custGeom>
            <a:avLst/>
            <a:gdLst>
              <a:gd name="connsiteX0" fmla="*/ 12700 w 476380"/>
              <a:gd name="connsiteY0" fmla="*/ 12700 h 417285"/>
              <a:gd name="connsiteX1" fmla="*/ 463680 w 476380"/>
              <a:gd name="connsiteY1" fmla="*/ 12700 h 417285"/>
              <a:gd name="connsiteX2" fmla="*/ 463680 w 476380"/>
              <a:gd name="connsiteY2" fmla="*/ 404585 h 417285"/>
              <a:gd name="connsiteX3" fmla="*/ 12700 w 476380"/>
              <a:gd name="connsiteY3" fmla="*/ 404585 h 417285"/>
              <a:gd name="connsiteX4" fmla="*/ 12700 w 476380"/>
              <a:gd name="connsiteY4" fmla="*/ 12700 h 41728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76380" h="417285">
                <a:moveTo>
                  <a:pt x="12700" y="12700"/>
                </a:moveTo>
                <a:lnTo>
                  <a:pt x="463680" y="12700"/>
                </a:lnTo>
                <a:lnTo>
                  <a:pt x="463680" y="404585"/>
                </a:lnTo>
                <a:lnTo>
                  <a:pt x="12700" y="404585"/>
                </a:lnTo>
                <a:lnTo>
                  <a:pt x="12700" y="12700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604A7B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058" tIns="41029" rIns="82058" bIns="41029"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5937662" y="2810162"/>
            <a:ext cx="356260" cy="345781"/>
          </a:xfrm>
          <a:custGeom>
            <a:avLst/>
            <a:gdLst>
              <a:gd name="connsiteX0" fmla="*/ 0 w 391886"/>
              <a:gd name="connsiteY0" fmla="*/ 391885 h 391885"/>
              <a:gd name="connsiteX1" fmla="*/ 391886 w 391886"/>
              <a:gd name="connsiteY1" fmla="*/ 391885 h 391885"/>
              <a:gd name="connsiteX2" fmla="*/ 391886 w 391886"/>
              <a:gd name="connsiteY2" fmla="*/ 0 h 391885"/>
              <a:gd name="connsiteX3" fmla="*/ 0 w 391886"/>
              <a:gd name="connsiteY3" fmla="*/ 0 h 391885"/>
              <a:gd name="connsiteX4" fmla="*/ 0 w 391886"/>
              <a:gd name="connsiteY4" fmla="*/ 391885 h 39188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91886" h="391885">
                <a:moveTo>
                  <a:pt x="0" y="391885"/>
                </a:moveTo>
                <a:lnTo>
                  <a:pt x="391886" y="391885"/>
                </a:lnTo>
                <a:lnTo>
                  <a:pt x="391886" y="0"/>
                </a:lnTo>
                <a:lnTo>
                  <a:pt x="0" y="0"/>
                </a:lnTo>
                <a:lnTo>
                  <a:pt x="0" y="391885"/>
                </a:lnTo>
              </a:path>
            </a:pathLst>
          </a:custGeom>
          <a:solidFill>
            <a:srgbClr val="B3A2C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058" tIns="41029" rIns="82058" bIns="41029"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5926116" y="2798956"/>
            <a:ext cx="379351" cy="368193"/>
          </a:xfrm>
          <a:custGeom>
            <a:avLst/>
            <a:gdLst>
              <a:gd name="connsiteX0" fmla="*/ 12700 w 417286"/>
              <a:gd name="connsiteY0" fmla="*/ 12700 h 417285"/>
              <a:gd name="connsiteX1" fmla="*/ 404586 w 417286"/>
              <a:gd name="connsiteY1" fmla="*/ 12700 h 417285"/>
              <a:gd name="connsiteX2" fmla="*/ 404586 w 417286"/>
              <a:gd name="connsiteY2" fmla="*/ 404585 h 417285"/>
              <a:gd name="connsiteX3" fmla="*/ 12700 w 417286"/>
              <a:gd name="connsiteY3" fmla="*/ 404585 h 417285"/>
              <a:gd name="connsiteX4" fmla="*/ 12700 w 417286"/>
              <a:gd name="connsiteY4" fmla="*/ 12700 h 41728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17286" h="417285">
                <a:moveTo>
                  <a:pt x="12700" y="12700"/>
                </a:moveTo>
                <a:lnTo>
                  <a:pt x="404586" y="12700"/>
                </a:lnTo>
                <a:lnTo>
                  <a:pt x="404586" y="404585"/>
                </a:lnTo>
                <a:lnTo>
                  <a:pt x="12700" y="404585"/>
                </a:lnTo>
                <a:lnTo>
                  <a:pt x="12700" y="12700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B3A2C7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058" tIns="41029" rIns="82058" bIns="41029"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6313712" y="2804673"/>
            <a:ext cx="616386" cy="345781"/>
          </a:xfrm>
          <a:custGeom>
            <a:avLst/>
            <a:gdLst>
              <a:gd name="connsiteX0" fmla="*/ 0 w 678025"/>
              <a:gd name="connsiteY0" fmla="*/ 391885 h 391885"/>
              <a:gd name="connsiteX1" fmla="*/ 678025 w 678025"/>
              <a:gd name="connsiteY1" fmla="*/ 391885 h 391885"/>
              <a:gd name="connsiteX2" fmla="*/ 678025 w 678025"/>
              <a:gd name="connsiteY2" fmla="*/ 0 h 391885"/>
              <a:gd name="connsiteX3" fmla="*/ 0 w 678025"/>
              <a:gd name="connsiteY3" fmla="*/ 0 h 391885"/>
              <a:gd name="connsiteX4" fmla="*/ 0 w 678025"/>
              <a:gd name="connsiteY4" fmla="*/ 391885 h 39188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78025" h="391885">
                <a:moveTo>
                  <a:pt x="0" y="391885"/>
                </a:moveTo>
                <a:lnTo>
                  <a:pt x="678025" y="391885"/>
                </a:lnTo>
                <a:lnTo>
                  <a:pt x="678025" y="0"/>
                </a:lnTo>
                <a:lnTo>
                  <a:pt x="0" y="0"/>
                </a:lnTo>
                <a:lnTo>
                  <a:pt x="0" y="391885"/>
                </a:lnTo>
              </a:path>
            </a:pathLst>
          </a:custGeom>
          <a:solidFill>
            <a:srgbClr val="D99694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058" tIns="41029" rIns="82058" bIns="41029"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6302167" y="2793467"/>
            <a:ext cx="639476" cy="368193"/>
          </a:xfrm>
          <a:custGeom>
            <a:avLst/>
            <a:gdLst>
              <a:gd name="connsiteX0" fmla="*/ 12700 w 703424"/>
              <a:gd name="connsiteY0" fmla="*/ 12700 h 417285"/>
              <a:gd name="connsiteX1" fmla="*/ 690724 w 703424"/>
              <a:gd name="connsiteY1" fmla="*/ 12700 h 417285"/>
              <a:gd name="connsiteX2" fmla="*/ 690724 w 703424"/>
              <a:gd name="connsiteY2" fmla="*/ 404585 h 417285"/>
              <a:gd name="connsiteX3" fmla="*/ 12700 w 703424"/>
              <a:gd name="connsiteY3" fmla="*/ 404585 h 417285"/>
              <a:gd name="connsiteX4" fmla="*/ 12700 w 703424"/>
              <a:gd name="connsiteY4" fmla="*/ 12700 h 41728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03424" h="417285">
                <a:moveTo>
                  <a:pt x="12700" y="12700"/>
                </a:moveTo>
                <a:lnTo>
                  <a:pt x="690724" y="12700"/>
                </a:lnTo>
                <a:lnTo>
                  <a:pt x="690724" y="404585"/>
                </a:lnTo>
                <a:lnTo>
                  <a:pt x="12700" y="404585"/>
                </a:lnTo>
                <a:lnTo>
                  <a:pt x="12700" y="12700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D99694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058" tIns="41029" rIns="82058" bIns="41029"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1891392" y="2420299"/>
            <a:ext cx="253842" cy="262208"/>
          </a:xfrm>
          <a:custGeom>
            <a:avLst/>
            <a:gdLst>
              <a:gd name="connsiteX0" fmla="*/ 9525 w 279226"/>
              <a:gd name="connsiteY0" fmla="*/ 9525 h 297169"/>
              <a:gd name="connsiteX1" fmla="*/ 269701 w 279226"/>
              <a:gd name="connsiteY1" fmla="*/ 287644 h 29716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79226" h="297169">
                <a:moveTo>
                  <a:pt x="9525" y="9525"/>
                </a:moveTo>
                <a:lnTo>
                  <a:pt x="269701" y="287644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82058" tIns="41029" rIns="82058" bIns="41029"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2056560" y="2596546"/>
            <a:ext cx="89480" cy="87377"/>
          </a:xfrm>
          <a:custGeom>
            <a:avLst/>
            <a:gdLst>
              <a:gd name="connsiteX0" fmla="*/ 0 w 98428"/>
              <a:gd name="connsiteY0" fmla="*/ 86761 h 99027"/>
              <a:gd name="connsiteX1" fmla="*/ 98428 w 98428"/>
              <a:gd name="connsiteY1" fmla="*/ 99026 h 99027"/>
              <a:gd name="connsiteX2" fmla="*/ 92744 w 98428"/>
              <a:gd name="connsiteY2" fmla="*/ 0 h 99027"/>
              <a:gd name="connsiteX3" fmla="*/ 0 w 98428"/>
              <a:gd name="connsiteY3" fmla="*/ 86761 h 990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98428" h="99027">
                <a:moveTo>
                  <a:pt x="0" y="86761"/>
                </a:moveTo>
                <a:lnTo>
                  <a:pt x="98428" y="99026"/>
                </a:lnTo>
                <a:lnTo>
                  <a:pt x="92744" y="0"/>
                </a:lnTo>
                <a:lnTo>
                  <a:pt x="0" y="86761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058" tIns="41029" rIns="82058" bIns="41029"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1806569" y="3243491"/>
            <a:ext cx="370735" cy="280358"/>
          </a:xfrm>
          <a:custGeom>
            <a:avLst/>
            <a:gdLst>
              <a:gd name="connsiteX0" fmla="*/ 9525 w 407808"/>
              <a:gd name="connsiteY0" fmla="*/ 308214 h 317739"/>
              <a:gd name="connsiteX1" fmla="*/ 398283 w 407808"/>
              <a:gd name="connsiteY1" fmla="*/ 9525 h 31773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07808" h="317739">
                <a:moveTo>
                  <a:pt x="9525" y="308214"/>
                </a:moveTo>
                <a:lnTo>
                  <a:pt x="398283" y="9525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82058" tIns="41029" rIns="82058" bIns="41029"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2089529" y="3240237"/>
            <a:ext cx="90103" cy="88859"/>
          </a:xfrm>
          <a:custGeom>
            <a:avLst/>
            <a:gdLst>
              <a:gd name="connsiteX0" fmla="*/ 77375 w 99113"/>
              <a:gd name="connsiteY0" fmla="*/ 100707 h 100707"/>
              <a:gd name="connsiteX1" fmla="*/ 99113 w 99113"/>
              <a:gd name="connsiteY1" fmla="*/ 3928 h 100707"/>
              <a:gd name="connsiteX2" fmla="*/ 0 w 99113"/>
              <a:gd name="connsiteY2" fmla="*/ 0 h 100707"/>
              <a:gd name="connsiteX3" fmla="*/ 77375 w 99113"/>
              <a:gd name="connsiteY3" fmla="*/ 100707 h 1007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99113" h="100707">
                <a:moveTo>
                  <a:pt x="77375" y="100707"/>
                </a:moveTo>
                <a:lnTo>
                  <a:pt x="99113" y="3928"/>
                </a:lnTo>
                <a:lnTo>
                  <a:pt x="0" y="0"/>
                </a:lnTo>
                <a:lnTo>
                  <a:pt x="77375" y="100707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058" tIns="41029" rIns="82058" bIns="41029"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3186545" y="515471"/>
            <a:ext cx="3489545" cy="592863"/>
          </a:xfrm>
          <a:prstGeom prst="rect">
            <a:avLst/>
          </a:prstGeom>
          <a:noFill/>
        </p:spPr>
        <p:txBody>
          <a:bodyPr wrap="none" lIns="0" tIns="0" rIns="0" bIns="41029" rtlCol="0">
            <a:spAutoFit/>
          </a:bodyPr>
          <a:lstStyle/>
          <a:p>
            <a:pPr>
              <a:lnSpc>
                <a:spcPts val="4308"/>
              </a:lnSpc>
            </a:pPr>
            <a:r>
              <a:rPr lang="en-US" altLang="zh-CN" sz="3600" dirty="0">
                <a:solidFill>
                  <a:srgbClr val="1F497D"/>
                </a:solidFill>
                <a:latin typeface="Calibri" pitchFamily="18" charset="0"/>
                <a:cs typeface="Calibri" pitchFamily="18" charset="0"/>
              </a:rPr>
              <a:t>Query    Stability    </a:t>
            </a:r>
          </a:p>
        </p:txBody>
      </p:sp>
      <p:sp>
        <p:nvSpPr>
          <p:cNvPr id="24" name="TextBox 1"/>
          <p:cNvSpPr txBox="1"/>
          <p:nvPr/>
        </p:nvSpPr>
        <p:spPr>
          <a:xfrm>
            <a:off x="912091" y="1086970"/>
            <a:ext cx="7996548" cy="451798"/>
          </a:xfrm>
          <a:prstGeom prst="rect">
            <a:avLst/>
          </a:prstGeom>
          <a:noFill/>
        </p:spPr>
        <p:txBody>
          <a:bodyPr wrap="none" lIns="0" tIns="0" rIns="0" bIns="41029" rtlCol="0">
            <a:spAutoFit/>
          </a:bodyPr>
          <a:lstStyle/>
          <a:p>
            <a:pPr>
              <a:lnSpc>
                <a:spcPts val="3231"/>
              </a:lnSpc>
            </a:pPr>
            <a:r>
              <a:rPr lang="en-US" altLang="zh-CN" sz="27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 </a:t>
            </a:r>
            <a:r>
              <a:rPr lang="en-US" altLang="zh-CN" sz="27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700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How  do  I  know when the data is stable enough to    </a:t>
            </a:r>
          </a:p>
        </p:txBody>
      </p:sp>
      <p:sp>
        <p:nvSpPr>
          <p:cNvPr id="25" name="TextBox 1"/>
          <p:cNvSpPr txBox="1"/>
          <p:nvPr/>
        </p:nvSpPr>
        <p:spPr>
          <a:xfrm>
            <a:off x="1223818" y="1400735"/>
            <a:ext cx="1287275" cy="451798"/>
          </a:xfrm>
          <a:prstGeom prst="rect">
            <a:avLst/>
          </a:prstGeom>
          <a:noFill/>
        </p:spPr>
        <p:txBody>
          <a:bodyPr wrap="none" lIns="0" tIns="0" rIns="0" bIns="41029" rtlCol="0">
            <a:spAutoFit/>
          </a:bodyPr>
          <a:lstStyle/>
          <a:p>
            <a:pPr>
              <a:lnSpc>
                <a:spcPts val="3231"/>
              </a:lnSpc>
            </a:pPr>
            <a:r>
              <a:rPr lang="en-US" altLang="zh-CN" sz="2700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query?    </a:t>
            </a:r>
          </a:p>
        </p:txBody>
      </p:sp>
      <p:sp>
        <p:nvSpPr>
          <p:cNvPr id="26" name="TextBox 1"/>
          <p:cNvSpPr txBox="1"/>
          <p:nvPr/>
        </p:nvSpPr>
        <p:spPr>
          <a:xfrm>
            <a:off x="912091" y="4224618"/>
            <a:ext cx="4663008" cy="451798"/>
          </a:xfrm>
          <a:prstGeom prst="rect">
            <a:avLst/>
          </a:prstGeom>
          <a:noFill/>
        </p:spPr>
        <p:txBody>
          <a:bodyPr wrap="none" lIns="0" tIns="0" rIns="0" bIns="41029" rtlCol="0">
            <a:spAutoFit/>
          </a:bodyPr>
          <a:lstStyle/>
          <a:p>
            <a:pPr>
              <a:lnSpc>
                <a:spcPts val="3231"/>
              </a:lnSpc>
            </a:pPr>
            <a:r>
              <a:rPr lang="en-US" altLang="zh-CN" sz="27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 </a:t>
            </a:r>
            <a:r>
              <a:rPr lang="en-US" altLang="zh-CN" sz="27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700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What    is    stable    enough?    </a:t>
            </a:r>
          </a:p>
        </p:txBody>
      </p:sp>
      <p:sp>
        <p:nvSpPr>
          <p:cNvPr id="27" name="TextBox 1"/>
          <p:cNvSpPr txBox="1"/>
          <p:nvPr/>
        </p:nvSpPr>
        <p:spPr>
          <a:xfrm>
            <a:off x="1327727" y="4616824"/>
            <a:ext cx="3797258" cy="400502"/>
          </a:xfrm>
          <a:prstGeom prst="rect">
            <a:avLst/>
          </a:prstGeom>
          <a:noFill/>
        </p:spPr>
        <p:txBody>
          <a:bodyPr wrap="none" lIns="0" tIns="0" rIns="0" bIns="41029" rtlCol="0">
            <a:spAutoFit/>
          </a:bodyPr>
          <a:lstStyle/>
          <a:p>
            <a:pPr>
              <a:lnSpc>
                <a:spcPts val="2782"/>
              </a:lnSpc>
            </a:pPr>
            <a:r>
              <a:rPr lang="en-US" altLang="zh-CN" sz="2300" dirty="0">
                <a:solidFill>
                  <a:srgbClr val="1F497D"/>
                </a:solidFill>
                <a:latin typeface="Times New Roman" pitchFamily="18" charset="0"/>
                <a:cs typeface="Times New Roman" pitchFamily="18" charset="0"/>
              </a:rPr>
              <a:t>– </a:t>
            </a:r>
            <a:r>
              <a:rPr lang="en-US" altLang="zh-CN" sz="2300" dirty="0">
                <a:solidFill>
                  <a:srgbClr val="1F497D"/>
                </a:solidFill>
                <a:latin typeface="Calibri" pitchFamily="18" charset="0"/>
                <a:cs typeface="Calibri" pitchFamily="18" charset="0"/>
              </a:rPr>
              <a:t>Data    will    never    change    </a:t>
            </a:r>
          </a:p>
        </p:txBody>
      </p:sp>
      <p:sp>
        <p:nvSpPr>
          <p:cNvPr id="28" name="TextBox 1"/>
          <p:cNvSpPr txBox="1"/>
          <p:nvPr/>
        </p:nvSpPr>
        <p:spPr>
          <a:xfrm>
            <a:off x="1327727" y="4986617"/>
            <a:ext cx="4377865" cy="772399"/>
          </a:xfrm>
          <a:prstGeom prst="rect">
            <a:avLst/>
          </a:prstGeom>
          <a:noFill/>
        </p:spPr>
        <p:txBody>
          <a:bodyPr wrap="none" lIns="0" tIns="0" rIns="0" bIns="41029" rtlCol="0">
            <a:spAutoFit/>
          </a:bodyPr>
          <a:lstStyle/>
          <a:p>
            <a:pPr>
              <a:lnSpc>
                <a:spcPts val="2782"/>
              </a:lnSpc>
            </a:pPr>
            <a:r>
              <a:rPr lang="en-US" altLang="zh-CN" sz="2300" dirty="0">
                <a:solidFill>
                  <a:srgbClr val="1F497D"/>
                </a:solidFill>
                <a:latin typeface="Times New Roman" pitchFamily="18" charset="0"/>
                <a:cs typeface="Times New Roman" pitchFamily="18" charset="0"/>
              </a:rPr>
              <a:t>– </a:t>
            </a:r>
            <a:r>
              <a:rPr lang="en-US" altLang="zh-CN" sz="2300" dirty="0">
                <a:solidFill>
                  <a:srgbClr val="1F497D"/>
                </a:solidFill>
                <a:latin typeface="Calibri" pitchFamily="18" charset="0"/>
                <a:cs typeface="Calibri" pitchFamily="18" charset="0"/>
              </a:rPr>
              <a:t>Data    won’t    change    much.    </a:t>
            </a:r>
          </a:p>
          <a:p>
            <a:pPr>
              <a:lnSpc>
                <a:spcPts val="2872"/>
              </a:lnSpc>
            </a:pPr>
            <a:r>
              <a:rPr lang="en-US" altLang="zh-CN" sz="2300" dirty="0">
                <a:solidFill>
                  <a:srgbClr val="1F497D"/>
                </a:solidFill>
                <a:latin typeface="Times New Roman" pitchFamily="18" charset="0"/>
                <a:cs typeface="Times New Roman" pitchFamily="18" charset="0"/>
              </a:rPr>
              <a:t>– </a:t>
            </a:r>
            <a:r>
              <a:rPr lang="en-US" altLang="zh-CN" sz="2300" dirty="0">
                <a:solidFill>
                  <a:srgbClr val="1F497D"/>
                </a:solidFill>
                <a:latin typeface="Calibri" pitchFamily="18" charset="0"/>
                <a:cs typeface="Calibri" pitchFamily="18" charset="0"/>
              </a:rPr>
              <a:t>I’ll    take    whatever    is    there.    </a:t>
            </a:r>
          </a:p>
        </p:txBody>
      </p:sp>
      <p:sp>
        <p:nvSpPr>
          <p:cNvPr id="29" name="Rectangle 28"/>
          <p:cNvSpPr/>
          <p:nvPr/>
        </p:nvSpPr>
        <p:spPr>
          <a:xfrm>
            <a:off x="247560" y="6184000"/>
            <a:ext cx="4572000" cy="541174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ts val="3500"/>
              </a:lnSpc>
            </a:pPr>
            <a:r>
              <a:rPr lang="en-US" altLang="zh-CN" sz="1000" b="1" dirty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Theodore    Johnson   AT&amp;T Labs - Research </a:t>
            </a:r>
            <a:endParaRPr 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167939465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01F46-F318-49A2-8273-09FF49410B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Kafka</a:t>
            </a:r>
            <a:br>
              <a:rPr lang="en-US" b="1" dirty="0"/>
            </a:br>
            <a:r>
              <a:rPr lang="en-US" b="1" dirty="0"/>
              <a:t>A Distributed Streaming Platform</a:t>
            </a:r>
            <a:br>
              <a:rPr lang="en-US" b="1" dirty="0"/>
            </a:br>
            <a:r>
              <a:rPr lang="en-US" sz="2700" b="1" dirty="0"/>
              <a:t>https://kafka.apache.org/intro 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A977CD4-1197-42F2-B1CF-0D4E1A9B05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DGB 5/2013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A1F478-8229-47EE-BA7A-F8F4D3011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A0634-974A-46A7-B268-05D2A189DA49}" type="slidenum">
              <a:rPr lang="en-US" smtClean="0"/>
              <a:t>85</a:t>
            </a:fld>
            <a:endParaRPr lang="en-US"/>
          </a:p>
        </p:txBody>
      </p:sp>
      <p:pic>
        <p:nvPicPr>
          <p:cNvPr id="5" name="Picture 4">
            <a:hlinkClick r:id="rId2"/>
            <a:extLst>
              <a:ext uri="{FF2B5EF4-FFF2-40B4-BE49-F238E27FC236}">
                <a16:creationId xmlns:a16="http://schemas.microsoft.com/office/drawing/2014/main" id="{2E372D78-B35D-40D2-894D-E884BE91D6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1922" y="1743597"/>
            <a:ext cx="4880155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41920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91EED-81A7-4428-A08C-64B88884A5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Kafka and Spark</a:t>
            </a:r>
            <a:br>
              <a:rPr lang="en-US" dirty="0"/>
            </a:br>
            <a:r>
              <a:rPr lang="en-US" sz="2800" dirty="0" err="1"/>
              <a:t>Spark</a:t>
            </a:r>
            <a:r>
              <a:rPr lang="en-US" sz="2800" dirty="0"/>
              <a:t> Streaming Programming Guide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06CB601-F35B-4B14-A2DD-1E2D2D37D8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DGB 5/2013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4B88AC-6F0B-4B99-B935-8E1C5B608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A0634-974A-46A7-B268-05D2A189DA49}" type="slidenum">
              <a:rPr lang="en-US" smtClean="0"/>
              <a:t>86</a:t>
            </a:fld>
            <a:endParaRPr lang="en-US"/>
          </a:p>
        </p:txBody>
      </p:sp>
      <p:pic>
        <p:nvPicPr>
          <p:cNvPr id="5122" name="Picture 2" descr="Spark Streaming">
            <a:extLst>
              <a:ext uri="{FF2B5EF4-FFF2-40B4-BE49-F238E27FC236}">
                <a16:creationId xmlns:a16="http://schemas.microsoft.com/office/drawing/2014/main" id="{AC9E0EF4-E0A5-482B-A470-18235C1CD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95400"/>
            <a:ext cx="9144000" cy="341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Spark Streaming">
            <a:extLst>
              <a:ext uri="{FF2B5EF4-FFF2-40B4-BE49-F238E27FC236}">
                <a16:creationId xmlns:a16="http://schemas.microsoft.com/office/drawing/2014/main" id="{61308511-71E3-4AC3-B34F-26D608F303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4038600"/>
            <a:ext cx="9144000" cy="2039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131042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D7334-D0E4-4448-843C-2D57BD2E0F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Kafka – Self View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6272019-62C1-47EA-889B-DB71D12D29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DGB 5/2013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16C053-B20E-460B-95FD-4E1E95859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A0634-974A-46A7-B268-05D2A189DA49}" type="slidenum">
              <a:rPr lang="en-US" smtClean="0"/>
              <a:t>87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AA791F6-AA47-4860-99CB-4B28BA636056}"/>
              </a:ext>
            </a:extLst>
          </p:cNvPr>
          <p:cNvSpPr/>
          <p:nvPr/>
        </p:nvSpPr>
        <p:spPr>
          <a:xfrm>
            <a:off x="1447800" y="2690336"/>
            <a:ext cx="6858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Roboto"/>
              </a:rPr>
              <a:t>Kafka® is used for building real-time data pipelines and streaming apps. It is horizontally scalable, fault-tolerant, wicked fast, and runs in production in thousands of companies.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427559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D7334-D0E4-4448-843C-2D57BD2E0F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Kafka – An Introduction</a:t>
            </a:r>
            <a:br>
              <a:rPr lang="en-US" dirty="0"/>
            </a:br>
            <a:r>
              <a:rPr lang="en-US" dirty="0"/>
              <a:t>From apache.kafka.org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6272019-62C1-47EA-889B-DB71D12D29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DGB 5/2013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16C053-B20E-460B-95FD-4E1E95859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A0634-974A-46A7-B268-05D2A189DA49}" type="slidenum">
              <a:rPr lang="en-US" smtClean="0"/>
              <a:t>88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B2C5AE6-28EC-4462-AB20-A5911660DE83}"/>
              </a:ext>
            </a:extLst>
          </p:cNvPr>
          <p:cNvSpPr/>
          <p:nvPr/>
        </p:nvSpPr>
        <p:spPr>
          <a:xfrm>
            <a:off x="990600" y="2274838"/>
            <a:ext cx="746760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streaming platform has three key capabilities:</a:t>
            </a:r>
          </a:p>
          <a:p>
            <a:endParaRPr lang="en-US" sz="2400" b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Publish and subscribe to streams of records, similar to a message queue or enterprise messaging system.</a:t>
            </a:r>
          </a:p>
          <a:p>
            <a:pPr lvl="1"/>
            <a:endParaRPr lang="en-US" sz="2400" b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Store streams of records in a fault-tolerant durable way.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sz="2400" b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Process streams of records as they occur.</a:t>
            </a:r>
            <a:endParaRPr lang="en-US" sz="2400" b="1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554037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D7334-D0E4-4448-843C-2D57BD2E0F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Kafka – An Introduction</a:t>
            </a:r>
            <a:br>
              <a:rPr lang="en-US" dirty="0"/>
            </a:br>
            <a:r>
              <a:rPr lang="en-US" dirty="0"/>
              <a:t>From apache.kafka.org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6272019-62C1-47EA-889B-DB71D12D29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DGB 5/2013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16C053-B20E-460B-95FD-4E1E95859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A0634-974A-46A7-B268-05D2A189DA49}" type="slidenum">
              <a:rPr lang="en-US" smtClean="0"/>
              <a:t>89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F3672DF-0FA3-435B-8F03-08F680D47C71}"/>
              </a:ext>
            </a:extLst>
          </p:cNvPr>
          <p:cNvSpPr/>
          <p:nvPr/>
        </p:nvSpPr>
        <p:spPr>
          <a:xfrm>
            <a:off x="1295400" y="2274838"/>
            <a:ext cx="685800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Applications:</a:t>
            </a:r>
          </a:p>
          <a:p>
            <a:endParaRPr lang="en-US" sz="2000" b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Building real-time streaming data pipelines that reliably get data between systems or applications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sz="2000" b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US" sz="2000" b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Building real-time streaming applications that transform or react to the streams of data</a:t>
            </a:r>
            <a:endParaRPr lang="en-US" sz="2000" b="1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69260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en-US"/>
              <a:t>st</a:t>
            </a:r>
            <a:r>
              <a:rPr lang="en-US" altLang="en-US">
                <a:solidFill>
                  <a:schemeClr val="folHlink"/>
                </a:solidFill>
              </a:rPr>
              <a:t>anfordst</a:t>
            </a:r>
            <a:r>
              <a:rPr lang="en-US" altLang="en-US"/>
              <a:t>re</a:t>
            </a:r>
            <a:r>
              <a:rPr lang="en-US" altLang="en-US">
                <a:solidFill>
                  <a:schemeClr val="folHlink"/>
                </a:solidFill>
              </a:rPr>
              <a:t>amdat</a:t>
            </a:r>
            <a:r>
              <a:rPr lang="en-US" altLang="en-US"/>
              <a:t>am</a:t>
            </a:r>
            <a:r>
              <a:rPr lang="en-US" altLang="en-US">
                <a:solidFill>
                  <a:schemeClr val="folHlink"/>
                </a:solidFill>
              </a:rPr>
              <a:t>anager</a:t>
            </a:r>
          </a:p>
        </p:txBody>
      </p:sp>
      <p:sp>
        <p:nvSpPr>
          <p:cNvPr id="42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C6D2B-38CC-4294-82A2-586EDACC1A05}" type="slidenum">
              <a:rPr lang="en-US" altLang="en-US"/>
              <a:pPr/>
              <a:t>9</a:t>
            </a:fld>
            <a:endParaRPr lang="en-US" altLang="en-US"/>
          </a:p>
        </p:txBody>
      </p:sp>
      <p:sp>
        <p:nvSpPr>
          <p:cNvPr id="1085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600"/>
              <a:t>Using Traditional Database</a:t>
            </a:r>
          </a:p>
        </p:txBody>
      </p:sp>
      <p:sp>
        <p:nvSpPr>
          <p:cNvPr id="108547" name="AutoShape 3"/>
          <p:cNvSpPr>
            <a:spLocks noChangeArrowheads="1"/>
          </p:cNvSpPr>
          <p:nvPr/>
        </p:nvSpPr>
        <p:spPr bwMode="auto">
          <a:xfrm>
            <a:off x="4114800" y="3352800"/>
            <a:ext cx="2971800" cy="2209800"/>
          </a:xfrm>
          <a:prstGeom prst="can">
            <a:avLst>
              <a:gd name="adj" fmla="val 25000"/>
            </a:avLst>
          </a:prstGeom>
          <a:solidFill>
            <a:schemeClr val="accent1"/>
          </a:solidFill>
          <a:ln w="9525">
            <a:solidFill>
              <a:schemeClr val="bg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8548" name="Text Box 4"/>
          <p:cNvSpPr txBox="1">
            <a:spLocks noChangeArrowheads="1"/>
          </p:cNvSpPr>
          <p:nvPr/>
        </p:nvSpPr>
        <p:spPr bwMode="auto">
          <a:xfrm>
            <a:off x="4343400" y="1447800"/>
            <a:ext cx="2416175" cy="4667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bg2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>
            <a:spAutoFit/>
          </a:bodyPr>
          <a:lstStyle/>
          <a:p>
            <a:r>
              <a:rPr lang="en-US" altLang="en-US">
                <a:effectLst>
                  <a:outerShdw blurRad="38100" dist="38100" dir="2700000" algn="tl">
                    <a:srgbClr val="000000"/>
                  </a:outerShdw>
                </a:effectLst>
              </a:rPr>
              <a:t>User/Application</a:t>
            </a:r>
          </a:p>
        </p:txBody>
      </p:sp>
      <p:sp>
        <p:nvSpPr>
          <p:cNvPr id="108565" name="Text Box 21"/>
          <p:cNvSpPr txBox="1">
            <a:spLocks noChangeArrowheads="1"/>
          </p:cNvSpPr>
          <p:nvPr/>
        </p:nvSpPr>
        <p:spPr bwMode="auto">
          <a:xfrm>
            <a:off x="2743200" y="3886200"/>
            <a:ext cx="1144588" cy="4667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bg2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>
            <a:spAutoFit/>
          </a:bodyPr>
          <a:lstStyle/>
          <a:p>
            <a:r>
              <a:rPr lang="en-US" altLang="en-US">
                <a:effectLst>
                  <a:outerShdw blurRad="38100" dist="38100" dir="2700000" algn="tl">
                    <a:srgbClr val="000000"/>
                  </a:outerShdw>
                </a:effectLst>
              </a:rPr>
              <a:t>Loader</a:t>
            </a:r>
          </a:p>
        </p:txBody>
      </p:sp>
      <p:grpSp>
        <p:nvGrpSpPr>
          <p:cNvPr id="108611" name="Group 67"/>
          <p:cNvGrpSpPr>
            <a:grpSpLocks/>
          </p:cNvGrpSpPr>
          <p:nvPr/>
        </p:nvGrpSpPr>
        <p:grpSpPr bwMode="auto">
          <a:xfrm>
            <a:off x="3962400" y="1905000"/>
            <a:ext cx="3259138" cy="1676400"/>
            <a:chOff x="2496" y="1200"/>
            <a:chExt cx="2053" cy="1056"/>
          </a:xfrm>
        </p:grpSpPr>
        <p:sp>
          <p:nvSpPr>
            <p:cNvPr id="108550" name="Line 6"/>
            <p:cNvSpPr>
              <a:spLocks noChangeShapeType="1"/>
            </p:cNvSpPr>
            <p:nvPr/>
          </p:nvSpPr>
          <p:spPr bwMode="auto">
            <a:xfrm>
              <a:off x="3168" y="1200"/>
              <a:ext cx="0" cy="105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8551" name="Text Box 7"/>
            <p:cNvSpPr txBox="1">
              <a:spLocks noChangeArrowheads="1"/>
            </p:cNvSpPr>
            <p:nvPr/>
          </p:nvSpPr>
          <p:spPr bwMode="auto">
            <a:xfrm>
              <a:off x="2496" y="1344"/>
              <a:ext cx="63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en-US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Query</a:t>
              </a:r>
            </a:p>
          </p:txBody>
        </p:sp>
        <p:sp>
          <p:nvSpPr>
            <p:cNvPr id="108553" name="Line 9"/>
            <p:cNvSpPr>
              <a:spLocks noChangeShapeType="1"/>
            </p:cNvSpPr>
            <p:nvPr/>
          </p:nvSpPr>
          <p:spPr bwMode="auto">
            <a:xfrm rot="10800000">
              <a:off x="3840" y="1200"/>
              <a:ext cx="0" cy="105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8554" name="Text Box 10"/>
            <p:cNvSpPr txBox="1">
              <a:spLocks noChangeArrowheads="1"/>
            </p:cNvSpPr>
            <p:nvPr/>
          </p:nvSpPr>
          <p:spPr bwMode="auto">
            <a:xfrm>
              <a:off x="3888" y="1344"/>
              <a:ext cx="661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Result</a:t>
              </a:r>
            </a:p>
          </p:txBody>
        </p:sp>
      </p:grpSp>
      <p:grpSp>
        <p:nvGrpSpPr>
          <p:cNvPr id="108612" name="Group 68"/>
          <p:cNvGrpSpPr>
            <a:grpSpLocks/>
          </p:cNvGrpSpPr>
          <p:nvPr/>
        </p:nvGrpSpPr>
        <p:grpSpPr bwMode="auto">
          <a:xfrm>
            <a:off x="1066800" y="3886200"/>
            <a:ext cx="5410200" cy="990600"/>
            <a:chOff x="672" y="2448"/>
            <a:chExt cx="3408" cy="624"/>
          </a:xfrm>
        </p:grpSpPr>
        <p:sp>
          <p:nvSpPr>
            <p:cNvPr id="108563" name="Rectangle 19"/>
            <p:cNvSpPr>
              <a:spLocks noChangeArrowheads="1"/>
            </p:cNvSpPr>
            <p:nvPr/>
          </p:nvSpPr>
          <p:spPr bwMode="auto">
            <a:xfrm>
              <a:off x="3024" y="2592"/>
              <a:ext cx="528" cy="144"/>
            </a:xfrm>
            <a:prstGeom prst="rect">
              <a:avLst/>
            </a:prstGeom>
            <a:solidFill>
              <a:schemeClr val="tx2"/>
            </a:solidFill>
            <a:ln w="9525">
              <a:solidFill>
                <a:schemeClr val="bg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8564" name="Rectangle 20"/>
            <p:cNvSpPr>
              <a:spLocks noChangeArrowheads="1"/>
            </p:cNvSpPr>
            <p:nvPr/>
          </p:nvSpPr>
          <p:spPr bwMode="auto">
            <a:xfrm>
              <a:off x="3552" y="2592"/>
              <a:ext cx="528" cy="144"/>
            </a:xfrm>
            <a:prstGeom prst="rect">
              <a:avLst/>
            </a:prstGeom>
            <a:solidFill>
              <a:schemeClr val="tx2"/>
            </a:solidFill>
            <a:ln w="9525">
              <a:solidFill>
                <a:schemeClr val="bg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8573" name="Rectangle 29"/>
            <p:cNvSpPr>
              <a:spLocks noChangeArrowheads="1"/>
            </p:cNvSpPr>
            <p:nvPr/>
          </p:nvSpPr>
          <p:spPr bwMode="auto">
            <a:xfrm>
              <a:off x="672" y="2448"/>
              <a:ext cx="192" cy="48"/>
            </a:xfrm>
            <a:prstGeom prst="rect">
              <a:avLst/>
            </a:prstGeom>
            <a:solidFill>
              <a:schemeClr val="tx2"/>
            </a:solidFill>
            <a:ln w="9525">
              <a:solidFill>
                <a:schemeClr val="bg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8574" name="Rectangle 30"/>
            <p:cNvSpPr>
              <a:spLocks noChangeArrowheads="1"/>
            </p:cNvSpPr>
            <p:nvPr/>
          </p:nvSpPr>
          <p:spPr bwMode="auto">
            <a:xfrm>
              <a:off x="864" y="2448"/>
              <a:ext cx="192" cy="48"/>
            </a:xfrm>
            <a:prstGeom prst="rect">
              <a:avLst/>
            </a:prstGeom>
            <a:solidFill>
              <a:schemeClr val="tx2"/>
            </a:solidFill>
            <a:ln w="9525">
              <a:solidFill>
                <a:schemeClr val="bg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8576" name="Rectangle 32"/>
            <p:cNvSpPr>
              <a:spLocks noChangeArrowheads="1"/>
            </p:cNvSpPr>
            <p:nvPr/>
          </p:nvSpPr>
          <p:spPr bwMode="auto">
            <a:xfrm>
              <a:off x="1104" y="2448"/>
              <a:ext cx="192" cy="48"/>
            </a:xfrm>
            <a:prstGeom prst="rect">
              <a:avLst/>
            </a:prstGeom>
            <a:solidFill>
              <a:schemeClr val="tx2"/>
            </a:solidFill>
            <a:ln w="9525">
              <a:solidFill>
                <a:schemeClr val="bg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8577" name="Rectangle 33"/>
            <p:cNvSpPr>
              <a:spLocks noChangeArrowheads="1"/>
            </p:cNvSpPr>
            <p:nvPr/>
          </p:nvSpPr>
          <p:spPr bwMode="auto">
            <a:xfrm>
              <a:off x="1296" y="2448"/>
              <a:ext cx="192" cy="48"/>
            </a:xfrm>
            <a:prstGeom prst="rect">
              <a:avLst/>
            </a:prstGeom>
            <a:solidFill>
              <a:schemeClr val="tx2"/>
            </a:solidFill>
            <a:ln w="9525">
              <a:solidFill>
                <a:schemeClr val="bg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8592" name="Line 48"/>
            <p:cNvSpPr>
              <a:spLocks noChangeShapeType="1"/>
            </p:cNvSpPr>
            <p:nvPr/>
          </p:nvSpPr>
          <p:spPr bwMode="auto">
            <a:xfrm>
              <a:off x="1536" y="2496"/>
              <a:ext cx="192" cy="48"/>
            </a:xfrm>
            <a:prstGeom prst="line">
              <a:avLst/>
            </a:prstGeom>
            <a:noFill/>
            <a:ln w="34925">
              <a:solidFill>
                <a:schemeClr val="tx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8594" name="Line 50"/>
            <p:cNvSpPr>
              <a:spLocks noChangeShapeType="1"/>
            </p:cNvSpPr>
            <p:nvPr/>
          </p:nvSpPr>
          <p:spPr bwMode="auto">
            <a:xfrm>
              <a:off x="2448" y="2592"/>
              <a:ext cx="480" cy="288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8557" name="Rectangle 13"/>
            <p:cNvSpPr>
              <a:spLocks noChangeArrowheads="1"/>
            </p:cNvSpPr>
            <p:nvPr/>
          </p:nvSpPr>
          <p:spPr bwMode="auto">
            <a:xfrm>
              <a:off x="3024" y="2928"/>
              <a:ext cx="528" cy="144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chemeClr val="bg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8559" name="Rectangle 15"/>
            <p:cNvSpPr>
              <a:spLocks noChangeArrowheads="1"/>
            </p:cNvSpPr>
            <p:nvPr/>
          </p:nvSpPr>
          <p:spPr bwMode="auto">
            <a:xfrm>
              <a:off x="3552" y="2928"/>
              <a:ext cx="528" cy="144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chemeClr val="bg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8579" name="Rectangle 35"/>
            <p:cNvSpPr>
              <a:spLocks noChangeArrowheads="1"/>
            </p:cNvSpPr>
            <p:nvPr/>
          </p:nvSpPr>
          <p:spPr bwMode="auto">
            <a:xfrm>
              <a:off x="1104" y="2688"/>
              <a:ext cx="192" cy="48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chemeClr val="bg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8580" name="Rectangle 36"/>
            <p:cNvSpPr>
              <a:spLocks noChangeArrowheads="1"/>
            </p:cNvSpPr>
            <p:nvPr/>
          </p:nvSpPr>
          <p:spPr bwMode="auto">
            <a:xfrm>
              <a:off x="1296" y="2688"/>
              <a:ext cx="192" cy="48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chemeClr val="bg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8582" name="Rectangle 38"/>
            <p:cNvSpPr>
              <a:spLocks noChangeArrowheads="1"/>
            </p:cNvSpPr>
            <p:nvPr/>
          </p:nvSpPr>
          <p:spPr bwMode="auto">
            <a:xfrm>
              <a:off x="672" y="2688"/>
              <a:ext cx="192" cy="48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chemeClr val="bg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8583" name="Rectangle 39"/>
            <p:cNvSpPr>
              <a:spLocks noChangeArrowheads="1"/>
            </p:cNvSpPr>
            <p:nvPr/>
          </p:nvSpPr>
          <p:spPr bwMode="auto">
            <a:xfrm>
              <a:off x="864" y="2688"/>
              <a:ext cx="192" cy="48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chemeClr val="bg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8593" name="Line 49"/>
            <p:cNvSpPr>
              <a:spLocks noChangeShapeType="1"/>
            </p:cNvSpPr>
            <p:nvPr/>
          </p:nvSpPr>
          <p:spPr bwMode="auto">
            <a:xfrm rot="19320000">
              <a:off x="1536" y="2640"/>
              <a:ext cx="192" cy="48"/>
            </a:xfrm>
            <a:prstGeom prst="line">
              <a:avLst/>
            </a:prstGeom>
            <a:noFill/>
            <a:ln w="34925">
              <a:solidFill>
                <a:schemeClr val="tx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08613" name="Group 69"/>
          <p:cNvGrpSpPr>
            <a:grpSpLocks/>
          </p:cNvGrpSpPr>
          <p:nvPr/>
        </p:nvGrpSpPr>
        <p:grpSpPr bwMode="auto">
          <a:xfrm>
            <a:off x="0" y="3886200"/>
            <a:ext cx="6477000" cy="1219200"/>
            <a:chOff x="0" y="2448"/>
            <a:chExt cx="4080" cy="768"/>
          </a:xfrm>
        </p:grpSpPr>
        <p:sp>
          <p:nvSpPr>
            <p:cNvPr id="108561" name="Rectangle 17"/>
            <p:cNvSpPr>
              <a:spLocks noChangeArrowheads="1"/>
            </p:cNvSpPr>
            <p:nvPr/>
          </p:nvSpPr>
          <p:spPr bwMode="auto">
            <a:xfrm>
              <a:off x="3024" y="2736"/>
              <a:ext cx="528" cy="144"/>
            </a:xfrm>
            <a:prstGeom prst="rect">
              <a:avLst/>
            </a:prstGeom>
            <a:solidFill>
              <a:schemeClr val="tx2"/>
            </a:solidFill>
            <a:ln w="9525">
              <a:solidFill>
                <a:schemeClr val="bg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8562" name="Rectangle 18"/>
            <p:cNvSpPr>
              <a:spLocks noChangeArrowheads="1"/>
            </p:cNvSpPr>
            <p:nvPr/>
          </p:nvSpPr>
          <p:spPr bwMode="auto">
            <a:xfrm>
              <a:off x="3552" y="2736"/>
              <a:ext cx="528" cy="144"/>
            </a:xfrm>
            <a:prstGeom prst="rect">
              <a:avLst/>
            </a:prstGeom>
            <a:solidFill>
              <a:schemeClr val="tx2"/>
            </a:solidFill>
            <a:ln w="9525">
              <a:solidFill>
                <a:schemeClr val="bg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8570" name="Rectangle 26"/>
            <p:cNvSpPr>
              <a:spLocks noChangeArrowheads="1"/>
            </p:cNvSpPr>
            <p:nvPr/>
          </p:nvSpPr>
          <p:spPr bwMode="auto">
            <a:xfrm>
              <a:off x="240" y="2448"/>
              <a:ext cx="192" cy="48"/>
            </a:xfrm>
            <a:prstGeom prst="rect">
              <a:avLst/>
            </a:prstGeom>
            <a:solidFill>
              <a:schemeClr val="tx2"/>
            </a:solidFill>
            <a:ln w="9525">
              <a:solidFill>
                <a:schemeClr val="bg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8571" name="Rectangle 27"/>
            <p:cNvSpPr>
              <a:spLocks noChangeArrowheads="1"/>
            </p:cNvSpPr>
            <p:nvPr/>
          </p:nvSpPr>
          <p:spPr bwMode="auto">
            <a:xfrm>
              <a:off x="432" y="2448"/>
              <a:ext cx="192" cy="48"/>
            </a:xfrm>
            <a:prstGeom prst="rect">
              <a:avLst/>
            </a:prstGeom>
            <a:solidFill>
              <a:schemeClr val="tx2"/>
            </a:solidFill>
            <a:ln w="9525">
              <a:solidFill>
                <a:schemeClr val="bg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8595" name="Rectangle 51"/>
            <p:cNvSpPr>
              <a:spLocks noChangeArrowheads="1"/>
            </p:cNvSpPr>
            <p:nvPr/>
          </p:nvSpPr>
          <p:spPr bwMode="auto">
            <a:xfrm>
              <a:off x="0" y="2448"/>
              <a:ext cx="192" cy="48"/>
            </a:xfrm>
            <a:prstGeom prst="rect">
              <a:avLst/>
            </a:prstGeom>
            <a:solidFill>
              <a:schemeClr val="tx2"/>
            </a:solidFill>
            <a:ln w="9525">
              <a:solidFill>
                <a:schemeClr val="bg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8556" name="Rectangle 12"/>
            <p:cNvSpPr>
              <a:spLocks noChangeArrowheads="1"/>
            </p:cNvSpPr>
            <p:nvPr/>
          </p:nvSpPr>
          <p:spPr bwMode="auto">
            <a:xfrm>
              <a:off x="3024" y="3072"/>
              <a:ext cx="528" cy="144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chemeClr val="bg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8558" name="Rectangle 14"/>
            <p:cNvSpPr>
              <a:spLocks noChangeArrowheads="1"/>
            </p:cNvSpPr>
            <p:nvPr/>
          </p:nvSpPr>
          <p:spPr bwMode="auto">
            <a:xfrm>
              <a:off x="3552" y="3072"/>
              <a:ext cx="528" cy="144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chemeClr val="bg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8585" name="Rectangle 41"/>
            <p:cNvSpPr>
              <a:spLocks noChangeArrowheads="1"/>
            </p:cNvSpPr>
            <p:nvPr/>
          </p:nvSpPr>
          <p:spPr bwMode="auto">
            <a:xfrm>
              <a:off x="240" y="2688"/>
              <a:ext cx="192" cy="48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chemeClr val="bg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8586" name="Rectangle 42"/>
            <p:cNvSpPr>
              <a:spLocks noChangeArrowheads="1"/>
            </p:cNvSpPr>
            <p:nvPr/>
          </p:nvSpPr>
          <p:spPr bwMode="auto">
            <a:xfrm>
              <a:off x="432" y="2688"/>
              <a:ext cx="192" cy="48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chemeClr val="bg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8596" name="Rectangle 52"/>
            <p:cNvSpPr>
              <a:spLocks noChangeArrowheads="1"/>
            </p:cNvSpPr>
            <p:nvPr/>
          </p:nvSpPr>
          <p:spPr bwMode="auto">
            <a:xfrm>
              <a:off x="0" y="2688"/>
              <a:ext cx="192" cy="48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chemeClr val="bg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08604" name="Group 60"/>
          <p:cNvGrpSpPr>
            <a:grpSpLocks/>
          </p:cNvGrpSpPr>
          <p:nvPr/>
        </p:nvGrpSpPr>
        <p:grpSpPr bwMode="auto">
          <a:xfrm>
            <a:off x="3962400" y="2590800"/>
            <a:ext cx="3259138" cy="676275"/>
            <a:chOff x="2496" y="1632"/>
            <a:chExt cx="2053" cy="426"/>
          </a:xfrm>
        </p:grpSpPr>
        <p:sp>
          <p:nvSpPr>
            <p:cNvPr id="108598" name="Text Box 54"/>
            <p:cNvSpPr txBox="1">
              <a:spLocks noChangeArrowheads="1"/>
            </p:cNvSpPr>
            <p:nvPr/>
          </p:nvSpPr>
          <p:spPr bwMode="auto">
            <a:xfrm>
              <a:off x="3888" y="1632"/>
              <a:ext cx="661" cy="4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en-US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Result</a:t>
              </a:r>
            </a:p>
            <a:p>
              <a:pPr>
                <a:lnSpc>
                  <a:spcPct val="60000"/>
                </a:lnSpc>
              </a:pPr>
              <a:r>
                <a:rPr lang="en-US" altLang="en-US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…</a:t>
              </a:r>
            </a:p>
          </p:txBody>
        </p:sp>
        <p:sp>
          <p:nvSpPr>
            <p:cNvPr id="108599" name="Text Box 55"/>
            <p:cNvSpPr txBox="1">
              <a:spLocks noChangeArrowheads="1"/>
            </p:cNvSpPr>
            <p:nvPr/>
          </p:nvSpPr>
          <p:spPr bwMode="auto">
            <a:xfrm>
              <a:off x="2496" y="1632"/>
              <a:ext cx="639" cy="4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en-US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Query</a:t>
              </a:r>
            </a:p>
            <a:p>
              <a:pPr>
                <a:lnSpc>
                  <a:spcPct val="60000"/>
                </a:lnSpc>
              </a:pPr>
              <a:r>
                <a:rPr lang="en-US" altLang="en-US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88448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D7334-D0E4-4448-843C-2D57BD2E0F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Kafka – An Introduction</a:t>
            </a:r>
            <a:br>
              <a:rPr lang="en-US" dirty="0"/>
            </a:br>
            <a:r>
              <a:rPr lang="en-US" dirty="0"/>
              <a:t>Concepts</a:t>
            </a:r>
            <a:br>
              <a:rPr lang="en-US" dirty="0"/>
            </a:br>
            <a:r>
              <a:rPr lang="en-US" dirty="0"/>
              <a:t>From apache.kafka.org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6272019-62C1-47EA-889B-DB71D12D29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DGB 5/2013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16C053-B20E-460B-95FD-4E1E95859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A0634-974A-46A7-B268-05D2A189DA49}" type="slidenum">
              <a:rPr lang="en-US" smtClean="0"/>
              <a:t>90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5D6F023-9297-4528-AE00-18FE41CBE871}"/>
              </a:ext>
            </a:extLst>
          </p:cNvPr>
          <p:cNvSpPr/>
          <p:nvPr/>
        </p:nvSpPr>
        <p:spPr>
          <a:xfrm>
            <a:off x="1219200" y="2551837"/>
            <a:ext cx="632460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Kafka is run as a cluster on one or more servers that can span multiple datacenters.</a:t>
            </a:r>
          </a:p>
          <a:p>
            <a:endParaRPr lang="en-US" sz="2000" b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Kafka cluster stores streams of </a:t>
            </a:r>
            <a:r>
              <a:rPr lang="en-US" sz="2000" b="1" i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records</a:t>
            </a:r>
            <a:r>
              <a:rPr lang="en-US" sz="20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in categories called </a:t>
            </a:r>
            <a:r>
              <a:rPr lang="en-US" sz="2000" b="1" i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topics</a:t>
            </a:r>
            <a:r>
              <a:rPr lang="en-US" sz="20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endParaRPr lang="en-US" sz="2000" b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Each record consists of a key, a value, and a timestamp</a:t>
            </a:r>
            <a:endParaRPr lang="en-US" sz="2000" b="1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943751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D7334-D0E4-4448-843C-2D57BD2E0F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04801"/>
            <a:ext cx="8040604" cy="838199"/>
          </a:xfrm>
        </p:spPr>
        <p:txBody>
          <a:bodyPr>
            <a:noAutofit/>
          </a:bodyPr>
          <a:lstStyle/>
          <a:p>
            <a:r>
              <a:rPr lang="en-US" sz="3200" b="1" dirty="0"/>
              <a:t>Kafka – An Introduction</a:t>
            </a:r>
            <a:br>
              <a:rPr lang="en-US" sz="3200" b="1" dirty="0"/>
            </a:br>
            <a:r>
              <a:rPr lang="en-US" sz="3200" b="1" dirty="0"/>
              <a:t>APIs</a:t>
            </a:r>
            <a:br>
              <a:rPr lang="en-US" sz="3200" b="1" dirty="0"/>
            </a:br>
            <a:r>
              <a:rPr lang="en-US" sz="3200" b="1" dirty="0"/>
              <a:t>From apache.kafka.org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6272019-62C1-47EA-889B-DB71D12D29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DGB 5/2013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16C053-B20E-460B-95FD-4E1E95859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A0634-974A-46A7-B268-05D2A189DA49}" type="slidenum">
              <a:rPr lang="en-US" smtClean="0"/>
              <a:t>91</a:t>
            </a:fld>
            <a:endParaRPr lang="en-US"/>
          </a:p>
        </p:txBody>
      </p:sp>
      <p:pic>
        <p:nvPicPr>
          <p:cNvPr id="1026" name="Picture 2" descr="https://kafka.apache.org/20/images/kafka-apis.png">
            <a:extLst>
              <a:ext uri="{FF2B5EF4-FFF2-40B4-BE49-F238E27FC236}">
                <a16:creationId xmlns:a16="http://schemas.microsoft.com/office/drawing/2014/main" id="{48CEEFFA-43F8-4D4C-854E-DA82F526DB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1" y="2083107"/>
            <a:ext cx="3773404" cy="3173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A1662B0-8618-4F89-AB6A-82F4C508FF7B}"/>
              </a:ext>
            </a:extLst>
          </p:cNvPr>
          <p:cNvSpPr txBox="1"/>
          <p:nvPr/>
        </p:nvSpPr>
        <p:spPr>
          <a:xfrm>
            <a:off x="457200" y="2438400"/>
            <a:ext cx="70866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APIs: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/>
              <a:t>Producer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/>
              <a:t>Consumer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/>
              <a:t>Streams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/>
              <a:t>Connector</a:t>
            </a:r>
          </a:p>
          <a:p>
            <a:endParaRPr lang="en-US" sz="2800" b="1" dirty="0"/>
          </a:p>
          <a:p>
            <a:r>
              <a:rPr lang="en-US" sz="2800" b="1" dirty="0"/>
              <a:t>Communication: TCP</a:t>
            </a:r>
          </a:p>
          <a:p>
            <a:r>
              <a:rPr lang="en-US" sz="2800" b="1" dirty="0"/>
              <a:t>Client Language:</a:t>
            </a:r>
          </a:p>
          <a:p>
            <a:r>
              <a:rPr lang="en-US" sz="2800" b="1" dirty="0"/>
              <a:t>  Almost All Common Languages</a:t>
            </a:r>
          </a:p>
        </p:txBody>
      </p:sp>
    </p:spTree>
    <p:extLst>
      <p:ext uri="{BB962C8B-B14F-4D97-AF65-F5344CB8AC3E}">
        <p14:creationId xmlns:p14="http://schemas.microsoft.com/office/powerpoint/2010/main" val="102882224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D7334-D0E4-4448-843C-2D57BD2E0F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52400" y="16042"/>
            <a:ext cx="9179169" cy="1564668"/>
          </a:xfrm>
        </p:spPr>
        <p:txBody>
          <a:bodyPr>
            <a:noAutofit/>
          </a:bodyPr>
          <a:lstStyle/>
          <a:p>
            <a:r>
              <a:rPr lang="en-US" sz="3200" dirty="0"/>
              <a:t>Kafka – An Introduction</a:t>
            </a:r>
            <a:br>
              <a:rPr lang="en-US" sz="3200" dirty="0"/>
            </a:br>
            <a:r>
              <a:rPr lang="en-US" sz="3200" dirty="0"/>
              <a:t>Topic – A Stream of Records</a:t>
            </a:r>
            <a:br>
              <a:rPr lang="en-US" sz="3200" dirty="0"/>
            </a:br>
            <a:r>
              <a:rPr lang="en-US" sz="3200" dirty="0"/>
              <a:t>From apache.kafka.org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6272019-62C1-47EA-889B-DB71D12D29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DGB 5/2013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16C053-B20E-460B-95FD-4E1E95859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A0634-974A-46A7-B268-05D2A189DA49}" type="slidenum">
              <a:rPr lang="en-US" smtClean="0"/>
              <a:t>92</a:t>
            </a:fld>
            <a:endParaRPr lang="en-US"/>
          </a:p>
        </p:txBody>
      </p:sp>
      <p:pic>
        <p:nvPicPr>
          <p:cNvPr id="2050" name="Picture 2" descr="https://kafka.apache.org/20/images/log_anatomy.png">
            <a:extLst>
              <a:ext uri="{FF2B5EF4-FFF2-40B4-BE49-F238E27FC236}">
                <a16:creationId xmlns:a16="http://schemas.microsoft.com/office/drawing/2014/main" id="{6D81A9A9-FC43-41C2-809B-5B2F3D381D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2874963"/>
            <a:ext cx="5424183" cy="3481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BF8053A-AB7D-4180-B911-7499513EA536}"/>
              </a:ext>
            </a:extLst>
          </p:cNvPr>
          <p:cNvSpPr txBox="1"/>
          <p:nvPr/>
        </p:nvSpPr>
        <p:spPr>
          <a:xfrm>
            <a:off x="1149991" y="1584721"/>
            <a:ext cx="7239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Topic = Category to which records are published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Always multi-subscriber – zero, one, many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Structured, Sequential, Immutable Commit Log – with configurable retention time.</a:t>
            </a:r>
          </a:p>
        </p:txBody>
      </p:sp>
    </p:spTree>
    <p:extLst>
      <p:ext uri="{BB962C8B-B14F-4D97-AF65-F5344CB8AC3E}">
        <p14:creationId xmlns:p14="http://schemas.microsoft.com/office/powerpoint/2010/main" val="109620195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D7334-D0E4-4448-843C-2D57BD2E0F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Kafka – An Introduction</a:t>
            </a:r>
            <a:br>
              <a:rPr lang="en-US" dirty="0"/>
            </a:br>
            <a:r>
              <a:rPr lang="en-US" dirty="0"/>
              <a:t>Producers, Consumers</a:t>
            </a:r>
            <a:br>
              <a:rPr lang="en-US" dirty="0"/>
            </a:br>
            <a:r>
              <a:rPr lang="en-US" dirty="0"/>
              <a:t>From apache.kafka.org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6272019-62C1-47EA-889B-DB71D12D29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DGB 5/2013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16C053-B20E-460B-95FD-4E1E95859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A0634-974A-46A7-B268-05D2A189DA49}" type="slidenum">
              <a:rPr lang="en-US" smtClean="0"/>
              <a:t>93</a:t>
            </a:fld>
            <a:endParaRPr lang="en-US"/>
          </a:p>
        </p:txBody>
      </p:sp>
      <p:pic>
        <p:nvPicPr>
          <p:cNvPr id="3074" name="Picture 2" descr="https://kafka.apache.org/20/images/log_consumer.png">
            <a:extLst>
              <a:ext uri="{FF2B5EF4-FFF2-40B4-BE49-F238E27FC236}">
                <a16:creationId xmlns:a16="http://schemas.microsoft.com/office/drawing/2014/main" id="{5E502E9B-689D-448C-A48B-F27C3A3BED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2209800"/>
            <a:ext cx="6172200" cy="3759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094200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D7334-D0E4-4448-843C-2D57BD2E0F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Kafka – An Introduction</a:t>
            </a:r>
            <a:br>
              <a:rPr lang="en-US" dirty="0"/>
            </a:br>
            <a:r>
              <a:rPr lang="en-US" dirty="0"/>
              <a:t>From apache.kafka.org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6272019-62C1-47EA-889B-DB71D12D29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DGB 5/2013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16C053-B20E-460B-95FD-4E1E95859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A0634-974A-46A7-B268-05D2A189DA49}" type="slidenum">
              <a:rPr lang="en-US" smtClean="0"/>
              <a:t>94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F8B494-AF8A-46FD-AA81-5217837D9A2E}"/>
              </a:ext>
            </a:extLst>
          </p:cNvPr>
          <p:cNvSpPr txBox="1"/>
          <p:nvPr/>
        </p:nvSpPr>
        <p:spPr>
          <a:xfrm>
            <a:off x="1447800" y="2514600"/>
            <a:ext cx="5943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Distribution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Geo-Replication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Producer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Consumer</a:t>
            </a:r>
          </a:p>
        </p:txBody>
      </p:sp>
      <p:pic>
        <p:nvPicPr>
          <p:cNvPr id="4098" name="Picture 2" descr="https://kafka.apache.org/20/images/consumer-groups.png">
            <a:extLst>
              <a:ext uri="{FF2B5EF4-FFF2-40B4-BE49-F238E27FC236}">
                <a16:creationId xmlns:a16="http://schemas.microsoft.com/office/drawing/2014/main" id="{D1177BDB-7501-4E55-84DF-B52C70A791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3680390"/>
            <a:ext cx="4514850" cy="24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357401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D7334-D0E4-4448-843C-2D57BD2E0F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Kafka – An Introduction</a:t>
            </a:r>
            <a:br>
              <a:rPr lang="en-US" dirty="0"/>
            </a:br>
            <a:r>
              <a:rPr lang="en-US" dirty="0"/>
              <a:t>From apache.kafka.org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6272019-62C1-47EA-889B-DB71D12D29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DGB 5/2013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16C053-B20E-460B-95FD-4E1E95859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A0634-974A-46A7-B268-05D2A189DA49}" type="slidenum">
              <a:rPr lang="en-US" smtClean="0"/>
              <a:t>95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C25861-FA1A-4803-8DF9-641ECD299F0A}"/>
              </a:ext>
            </a:extLst>
          </p:cNvPr>
          <p:cNvSpPr txBox="1"/>
          <p:nvPr/>
        </p:nvSpPr>
        <p:spPr>
          <a:xfrm>
            <a:off x="952500" y="1312477"/>
            <a:ext cx="72390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Guarantees:</a:t>
            </a:r>
          </a:p>
          <a:p>
            <a:endParaRPr lang="en-US" sz="20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Records sent by a producer preserve order</a:t>
            </a:r>
          </a:p>
          <a:p>
            <a:endParaRPr lang="en-US" sz="20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A consumer sees records in the order on the log</a:t>
            </a:r>
          </a:p>
          <a:p>
            <a:endParaRPr lang="en-US" sz="20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A topic with replication factor N, with tolerate up to N-1 server failures.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DAE7F0-25CF-420F-B127-F0F5AFBED750}"/>
              </a:ext>
            </a:extLst>
          </p:cNvPr>
          <p:cNvSpPr txBox="1"/>
          <p:nvPr/>
        </p:nvSpPr>
        <p:spPr>
          <a:xfrm>
            <a:off x="685800" y="3867022"/>
            <a:ext cx="72390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Applications:</a:t>
            </a:r>
          </a:p>
          <a:p>
            <a:endParaRPr lang="en-US" sz="20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Messaging</a:t>
            </a:r>
          </a:p>
          <a:p>
            <a:endParaRPr lang="en-US" sz="20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Storage</a:t>
            </a:r>
          </a:p>
          <a:p>
            <a:endParaRPr lang="en-US" sz="20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Streaming</a:t>
            </a:r>
          </a:p>
        </p:txBody>
      </p:sp>
    </p:spTree>
    <p:extLst>
      <p:ext uri="{BB962C8B-B14F-4D97-AF65-F5344CB8AC3E}">
        <p14:creationId xmlns:p14="http://schemas.microsoft.com/office/powerpoint/2010/main" val="93791476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D7334-D0E4-4448-843C-2D57BD2E0F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Next Week</a:t>
            </a:r>
            <a:br>
              <a:rPr lang="en-US" dirty="0"/>
            </a:br>
            <a:r>
              <a:rPr lang="en-US" dirty="0"/>
              <a:t>Data Stream Analytics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6272019-62C1-47EA-889B-DB71D12D29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DGB 5/2013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16C053-B20E-460B-95FD-4E1E95859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A0634-974A-46A7-B268-05D2A189DA49}" type="slidenum">
              <a:rPr lang="en-US" smtClean="0"/>
              <a:t>96</a:t>
            </a:fld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A31A51E0-DCC0-4C6B-9B48-EDFCE6AD74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1727338"/>
            <a:ext cx="6007957" cy="4343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0009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122565</TotalTime>
  <Words>3910</Words>
  <Application>Microsoft Office PowerPoint</Application>
  <PresentationFormat>On-screen Show (4:3)</PresentationFormat>
  <Paragraphs>1062</Paragraphs>
  <Slides>96</Slides>
  <Notes>34</Notes>
  <HiddenSlides>8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96</vt:i4>
      </vt:variant>
    </vt:vector>
  </HeadingPairs>
  <TitlesOfParts>
    <vt:vector size="105" baseType="lpstr">
      <vt:lpstr>Arial</vt:lpstr>
      <vt:lpstr>Calibri</vt:lpstr>
      <vt:lpstr>Helvetica</vt:lpstr>
      <vt:lpstr>Monaco</vt:lpstr>
      <vt:lpstr>Roboto</vt:lpstr>
      <vt:lpstr>Symbol</vt:lpstr>
      <vt:lpstr>Times New Roman</vt:lpstr>
      <vt:lpstr>Wingdings</vt:lpstr>
      <vt:lpstr>Office Theme</vt:lpstr>
      <vt:lpstr>PowerPoint Presentation</vt:lpstr>
      <vt:lpstr>Class 7 Outline</vt:lpstr>
      <vt:lpstr>A Couple of Additional Sources</vt:lpstr>
      <vt:lpstr>One Approach to Parallelization and Distribution</vt:lpstr>
      <vt:lpstr>Example (IP Networking)</vt:lpstr>
      <vt:lpstr>The Stanford Data Streams Research Project</vt:lpstr>
      <vt:lpstr>Data Streams</vt:lpstr>
      <vt:lpstr>Challenges</vt:lpstr>
      <vt:lpstr>Using Traditional Database</vt:lpstr>
      <vt:lpstr>New Approach for Data Streams</vt:lpstr>
      <vt:lpstr>New Approach for Data Streams</vt:lpstr>
      <vt:lpstr>DBMS versus DSMS</vt:lpstr>
      <vt:lpstr>Sample Applications</vt:lpstr>
      <vt:lpstr>Sample Applications (cont’d) </vt:lpstr>
      <vt:lpstr>Sample Applications (cont’d) </vt:lpstr>
      <vt:lpstr>Making Things Concrete</vt:lpstr>
      <vt:lpstr>Query Example 1</vt:lpstr>
      <vt:lpstr>Query Example 2</vt:lpstr>
      <vt:lpstr>Query Example 3</vt:lpstr>
      <vt:lpstr>Data Model</vt:lpstr>
      <vt:lpstr>Data Stream Queries -- Basic Issues</vt:lpstr>
      <vt:lpstr>Query Language &amp; Semantics</vt:lpstr>
      <vt:lpstr>Query Evaluation -- Approximation</vt:lpstr>
      <vt:lpstr>Query Evaluation -- Adaptivity</vt:lpstr>
      <vt:lpstr>Query Evaluation -- Multiple Queries</vt:lpstr>
      <vt:lpstr>Query Evaluation -- Distributed Streams</vt:lpstr>
      <vt:lpstr>Query Processing Architecture</vt:lpstr>
      <vt:lpstr>Data Stream Management Systems (DSMS) - Introduction, Concepts and Issues -</vt:lpstr>
      <vt:lpstr>The DSMS Research Field</vt:lpstr>
      <vt:lpstr>DBMS vs. DSMS #1</vt:lpstr>
      <vt:lpstr>DBMS vs. DSMS #2</vt:lpstr>
      <vt:lpstr>DBMS vs. DSMS #3</vt:lpstr>
      <vt:lpstr>Data Streams - Terms</vt:lpstr>
      <vt:lpstr>Motivation #1</vt:lpstr>
      <vt:lpstr>Motivation #2</vt:lpstr>
      <vt:lpstr>Motivation #3</vt:lpstr>
      <vt:lpstr>Requirements</vt:lpstr>
      <vt:lpstr>Data Models</vt:lpstr>
      <vt:lpstr>More on Windows</vt:lpstr>
      <vt:lpstr>Timestamps</vt:lpstr>
      <vt:lpstr>Queries #1</vt:lpstr>
      <vt:lpstr>Query Languages #1</vt:lpstr>
      <vt:lpstr>Query Languages #2</vt:lpstr>
      <vt:lpstr>Sample Stream</vt:lpstr>
      <vt:lpstr>Procedural Query (Borealis)</vt:lpstr>
      <vt:lpstr>Selections and Projections</vt:lpstr>
      <vt:lpstr>Joins</vt:lpstr>
      <vt:lpstr>Data Reduction Techniques</vt:lpstr>
      <vt:lpstr>Stream Processing Engines Examples</vt:lpstr>
      <vt:lpstr>Stream Processing Engines Types</vt:lpstr>
      <vt:lpstr>Stream Processing Engines Examples</vt:lpstr>
      <vt:lpstr>Twitter/Apache Storm</vt:lpstr>
      <vt:lpstr>Storm</vt:lpstr>
      <vt:lpstr>Storm Concepts</vt:lpstr>
      <vt:lpstr>Non-Cloud Stream Processing Engines</vt:lpstr>
      <vt:lpstr>Storm Tasks</vt:lpstr>
      <vt:lpstr>Example: WordCount in Storm</vt:lpstr>
      <vt:lpstr>Guaranteeing Message Processing</vt:lpstr>
      <vt:lpstr>Storm: Under the Hood</vt:lpstr>
      <vt:lpstr>Storm</vt:lpstr>
      <vt:lpstr>What we want</vt:lpstr>
      <vt:lpstr>Storm Cluster</vt:lpstr>
      <vt:lpstr>Concepts</vt:lpstr>
      <vt:lpstr>Streams</vt:lpstr>
      <vt:lpstr>Spouts</vt:lpstr>
      <vt:lpstr>Bolts</vt:lpstr>
      <vt:lpstr>Topology</vt:lpstr>
      <vt:lpstr>Topology</vt:lpstr>
      <vt:lpstr>Stream Grouping</vt:lpstr>
      <vt:lpstr>Apache Storm</vt:lpstr>
      <vt:lpstr>Apache Storm Word Count Example Source:  https://blog.scottlogic.com/2018/07/06/comparing-streaming-frameworks-pt1.html </vt:lpstr>
      <vt:lpstr>Apache Spark Streaming Declarative</vt:lpstr>
      <vt:lpstr>Issues in Data Stream Management Golab/Ozsu</vt:lpstr>
      <vt:lpstr>Load Shedding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Kafka A Distributed Streaming Platform https://kafka.apache.org/intro </vt:lpstr>
      <vt:lpstr>Kafka and Spark Spark Streaming Programming Guide</vt:lpstr>
      <vt:lpstr>Kafka – Self View</vt:lpstr>
      <vt:lpstr>Kafka – An Introduction From apache.kafka.org</vt:lpstr>
      <vt:lpstr>Kafka – An Introduction From apache.kafka.org</vt:lpstr>
      <vt:lpstr>Kafka – An Introduction Concepts From apache.kafka.org</vt:lpstr>
      <vt:lpstr>Kafka – An Introduction APIs From apache.kafka.org</vt:lpstr>
      <vt:lpstr>Kafka – An Introduction Topic – A Stream of Records From apache.kafka.org</vt:lpstr>
      <vt:lpstr>Kafka – An Introduction Producers, Consumers From apache.kafka.org</vt:lpstr>
      <vt:lpstr>Kafka – An Introduction From apache.kafka.org</vt:lpstr>
      <vt:lpstr>Kafka – An Introduction From apache.kafka.org</vt:lpstr>
      <vt:lpstr>Next Week Data Stream Analytics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Belanger</dc:creator>
  <cp:lastModifiedBy>David Belanger</cp:lastModifiedBy>
  <cp:revision>363</cp:revision>
  <cp:lastPrinted>2019-03-24T19:15:23Z</cp:lastPrinted>
  <dcterms:created xsi:type="dcterms:W3CDTF">2012-10-02T15:05:39Z</dcterms:created>
  <dcterms:modified xsi:type="dcterms:W3CDTF">2019-03-27T13:46:30Z</dcterms:modified>
</cp:coreProperties>
</file>